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/Relationships>

</file>

<file path=ppt/media/image1.gif>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lIns="45718" tIns="45718" rIns="45718" bIns="45718"/>
          <a:lstStyle>
            <a:lvl1pPr>
              <a:buFont typeface="Helvetica"/>
            </a:lvl1pPr>
            <a:lvl2pPr marL="783771" indent="-326571">
              <a:buFont typeface="Helvetica"/>
            </a:lvl2pPr>
            <a:lvl3pPr>
              <a:buFont typeface="Helvetica"/>
            </a:lvl3pPr>
            <a:lvl4pPr>
              <a:buFont typeface="Helvetica"/>
            </a:lvl4pPr>
            <a:lvl5pPr>
              <a:buFont typeface="Helvetica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8428179" y="6414761"/>
            <a:ext cx="258622" cy="248303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1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lIns="45718" tIns="45718" rIns="45718" bIns="45718"/>
          <a:lstStyle>
            <a:lvl1pPr>
              <a:buFont typeface="Helvetica"/>
            </a:lvl1pPr>
            <a:lvl2pPr marL="783771" indent="-326571">
              <a:buFont typeface="Helvetica"/>
            </a:lvl2pPr>
            <a:lvl3pPr>
              <a:buFont typeface="Helvetica"/>
            </a:lvl3pPr>
            <a:lvl4pPr>
              <a:buFont typeface="Helvetica"/>
            </a:lvl4pPr>
            <a:lvl5pPr>
              <a:buFont typeface="Helvetica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20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lIns="45718" tIns="45718" rIns="45718" bIns="45718"/>
          <a:lstStyle>
            <a:lvl1pPr>
              <a:buFont typeface="Helvetica"/>
            </a:lvl1pPr>
            <a:lvl2pPr marL="783771" indent="-326571">
              <a:buFont typeface="Helvetica"/>
            </a:lvl2pPr>
            <a:lvl3pPr>
              <a:buFont typeface="Helvetica"/>
            </a:lvl3pPr>
            <a:lvl4pPr>
              <a:buFont typeface="Helvetica"/>
            </a:lvl4pPr>
            <a:lvl5pPr>
              <a:buFont typeface="Helvetica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8428179" y="6414761"/>
            <a:ext cx="258622" cy="248303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r>
              <a:t>Title Text</a:t>
            </a:r>
          </a:p>
        </p:txBody>
      </p:sp>
      <p:sp>
        <p:nvSpPr>
          <p:cNvPr id="129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8422821" y="6404293"/>
            <a:ext cx="263980" cy="269239"/>
          </a:xfrm>
          <a:prstGeom prst="rect">
            <a:avLst/>
          </a:prstGeom>
        </p:spPr>
        <p:txBody>
          <a:bodyPr lIns="45718" tIns="45718" rIns="45718" bIns="45718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www.python.org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www.python.org/" TargetMode="External"/><Relationship Id="rId3" Type="http://schemas.openxmlformats.org/officeDocument/2006/relationships/hyperlink" Target="https://www.anaconda.com/" TargetMode="External"/><Relationship Id="rId4" Type="http://schemas.openxmlformats.org/officeDocument/2006/relationships/hyperlink" Target="http://www.python.org/doc/" TargetMode="External"/><Relationship Id="rId5" Type="http://schemas.openxmlformats.org/officeDocument/2006/relationships/hyperlink" Target="http://pythonbooks.revolunet.com/" TargetMode="External"/><Relationship Id="rId6" Type="http://schemas.openxmlformats.org/officeDocument/2006/relationships/hyperlink" Target="https://media.readthedocs.org/pdf/howtothink/latest/howtothink.pdf" TargetMode="External"/><Relationship Id="rId7" Type="http://schemas.openxmlformats.org/officeDocument/2006/relationships/hyperlink" Target="http://www.openbookproject.net/books/bpp4awd/" TargetMode="External"/><Relationship Id="rId8" Type="http://schemas.openxmlformats.org/officeDocument/2006/relationships/hyperlink" Target="https://developers.google.com/edu/python/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faculty.stedwards.edu/mikek/python/thinkpython.pdf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huji.ac.il/~intro2cs2" TargetMode="Externa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intro2cs@cs.huji.ac.il" TargetMode="Externa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registrar.cs.huji.ac.il/account" TargetMode="External"/><Relationship Id="rId3" Type="http://schemas.openxmlformats.org/officeDocument/2006/relationships/hyperlink" Target="mailto:system@cs.huji.ac.il" TargetMode="Externa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gif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jupyter.org/" TargetMode="External"/><Relationship Id="rId3" Type="http://schemas.openxmlformats.org/officeDocument/2006/relationships/hyperlink" Target="https://colab.research.google.com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itle 1"/>
          <p:cNvSpPr txBox="1"/>
          <p:nvPr>
            <p:ph type="title"/>
          </p:nvPr>
        </p:nvSpPr>
        <p:spPr>
          <a:xfrm>
            <a:off x="685799" y="445244"/>
            <a:ext cx="7772401" cy="2847231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Intro2CS</a:t>
            </a:r>
          </a:p>
          <a:p>
            <a:pPr defTabSz="406908">
              <a:spcBef>
                <a:spcPts val="600"/>
              </a:spcBef>
              <a:defRPr sz="31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67101-2</a:t>
            </a:r>
          </a:p>
          <a:p>
            <a:pPr defTabSz="406908">
              <a:spcBef>
                <a:spcPts val="600"/>
              </a:spcBef>
              <a:defRPr sz="29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Lecture 1.0</a:t>
            </a:r>
          </a:p>
        </p:txBody>
      </p:sp>
      <p:sp>
        <p:nvSpPr>
          <p:cNvPr id="140" name="Subtitle 2"/>
          <p:cNvSpPr txBox="1"/>
          <p:nvPr>
            <p:ph type="body" sz="half" idx="1"/>
          </p:nvPr>
        </p:nvSpPr>
        <p:spPr>
          <a:xfrm>
            <a:off x="1371600" y="3695848"/>
            <a:ext cx="6400800" cy="2388891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Bef>
                <a:spcPts val="0"/>
              </a:spcBef>
              <a:defRPr sz="26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Dr Arie Schlesinger</a:t>
            </a:r>
          </a:p>
          <a:p>
            <a:pPr defTabSz="406908">
              <a:spcBef>
                <a:spcPts val="600"/>
              </a:spcBef>
              <a:defRPr sz="26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Spring 2020</a:t>
            </a:r>
            <a:r>
              <a:rPr>
                <a:latin typeface="Comic Sans MS"/>
                <a:ea typeface="Comic Sans MS"/>
                <a:cs typeface="Comic Sans MS"/>
                <a:sym typeface="Comic Sans MS"/>
              </a:rPr>
              <a:t>,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defTabSz="406908">
              <a:spcBef>
                <a:spcPts val="600"/>
              </a:spcBef>
              <a:defRPr sz="26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CS.HUJI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  <a:p>
            <a:pPr defTabSz="406908">
              <a:spcBef>
                <a:spcPts val="600"/>
              </a:spcBef>
              <a:defRPr sz="28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</a:p>
        </p:txBody>
      </p:sp>
      <p:sp>
        <p:nvSpPr>
          <p:cNvPr id="141" name="Slide Number Placeholder 4"/>
          <p:cNvSpPr txBox="1"/>
          <p:nvPr>
            <p:ph type="sldNum" sz="quarter" idx="4294967295"/>
          </p:nvPr>
        </p:nvSpPr>
        <p:spPr>
          <a:xfrm>
            <a:off x="8502738" y="6404291"/>
            <a:ext cx="184060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le 1"/>
          <p:cNvSpPr txBox="1"/>
          <p:nvPr>
            <p:ph type="title"/>
          </p:nvPr>
        </p:nvSpPr>
        <p:spPr>
          <a:xfrm>
            <a:off x="457200" y="-151755"/>
            <a:ext cx="8229600" cy="1067325"/>
          </a:xfrm>
          <a:prstGeom prst="rect">
            <a:avLst/>
          </a:prstGeom>
        </p:spPr>
        <p:txBody>
          <a:bodyPr/>
          <a:lstStyle>
            <a:lvl1pPr defTabSz="115213">
              <a:defRPr>
                <a:solidFill>
                  <a:srgbClr val="F04A21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About Python</a:t>
            </a:r>
          </a:p>
        </p:txBody>
      </p:sp>
      <p:sp>
        <p:nvSpPr>
          <p:cNvPr id="180" name="Content Placeholder 2"/>
          <p:cNvSpPr txBox="1"/>
          <p:nvPr>
            <p:ph type="body" idx="1"/>
          </p:nvPr>
        </p:nvSpPr>
        <p:spPr>
          <a:xfrm>
            <a:off x="513407" y="732381"/>
            <a:ext cx="8117186" cy="5951540"/>
          </a:xfrm>
          <a:prstGeom prst="rect">
            <a:avLst/>
          </a:prstGeom>
        </p:spPr>
        <p:txBody>
          <a:bodyPr/>
          <a:lstStyle/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873"/>
            </a:pPr>
            <a:r>
              <a:t>   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Open source general-purpose language.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• Great interactive environment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• Developed by Guido van Rossum in the early 1990s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• Named after Monty Python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• Available on lab computers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425"/>
            </a:pPr>
            <a:r>
              <a:t>• “Official” materials at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http://www.python.org</a:t>
            </a:r>
            <a:endParaRPr u="sng"/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2425"/>
            </a:pPr>
            <a:r>
              <a:t>• Several softwares are available,</a:t>
            </a: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2037"/>
            </a:pPr>
            <a:r>
              <a:t> </a:t>
            </a: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2037"/>
            </a:pPr>
            <a:r>
              <a:t>• </a:t>
            </a:r>
            <a:r>
              <a:rPr>
                <a:latin typeface="Segoe Print"/>
                <a:ea typeface="Segoe Print"/>
                <a:cs typeface="Segoe Print"/>
                <a:sym typeface="Segoe Print"/>
              </a:rPr>
              <a:t>There are two </a:t>
            </a:r>
            <a:r>
              <a:rPr>
                <a:solidFill>
                  <a:srgbClr val="E13047"/>
                </a:solidFill>
                <a:latin typeface="Segoe Print"/>
                <a:ea typeface="Segoe Print"/>
                <a:cs typeface="Segoe Print"/>
                <a:sym typeface="Segoe Print"/>
              </a:rPr>
              <a:t>Python flavours</a:t>
            </a:r>
            <a:r>
              <a:rPr>
                <a:latin typeface="Segoe Print"/>
                <a:ea typeface="Segoe Print"/>
                <a:cs typeface="Segoe Print"/>
                <a:sym typeface="Segoe Print"/>
              </a:rPr>
              <a:t>: </a:t>
            </a:r>
            <a:r>
              <a:rPr>
                <a:solidFill>
                  <a:srgbClr val="E71D1E"/>
                </a:solidFill>
                <a:latin typeface="Segoe Print"/>
                <a:ea typeface="Segoe Print"/>
                <a:cs typeface="Segoe Print"/>
                <a:sym typeface="Segoe Print"/>
              </a:rPr>
              <a:t>2.7.x / 3.8.x</a:t>
            </a:r>
            <a:r>
              <a:rPr>
                <a:latin typeface="Segoe Print"/>
                <a:ea typeface="Segoe Print"/>
                <a:cs typeface="Segoe Print"/>
                <a:sym typeface="Segoe Print"/>
              </a:rPr>
              <a:t> </a:t>
            </a:r>
            <a:endParaRPr>
              <a:latin typeface="Segoe Print"/>
              <a:ea typeface="Segoe Print"/>
              <a:cs typeface="Segoe Print"/>
              <a:sym typeface="Segoe Print"/>
            </a:endParaRPr>
          </a:p>
          <a:p>
            <a:pPr marL="0" indent="0" defTabSz="177480">
              <a:lnSpc>
                <a:spcPct val="80000"/>
              </a:lnSpc>
              <a:spcBef>
                <a:spcPts val="20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We'll learn flavor </a:t>
            </a:r>
            <a:r>
              <a:rPr u="sng"/>
              <a:t>3.8.x</a:t>
            </a:r>
            <a:r>
              <a:t>, So look for materials on Python 3  </a:t>
            </a:r>
          </a:p>
          <a:p>
            <a:pPr marL="0" indent="0" algn="r" defTabSz="177480" rtl="1">
              <a:lnSpc>
                <a:spcPct val="80000"/>
              </a:lnSpc>
              <a:spcBef>
                <a:spcPts val="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סימני  היקר:</a:t>
            </a: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Python2: print…, </a:t>
            </a: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Python</a:t>
            </a:r>
            <a:r>
              <a:rPr>
                <a:solidFill>
                  <a:srgbClr val="EC1C33"/>
                </a:solidFill>
              </a:rPr>
              <a:t>3</a:t>
            </a:r>
            <a:r>
              <a:t>: print</a:t>
            </a:r>
            <a:r>
              <a:rPr>
                <a:solidFill>
                  <a:srgbClr val="E20C19"/>
                </a:solidFill>
              </a:rPr>
              <a:t>(</a:t>
            </a:r>
            <a:r>
              <a:t>…</a:t>
            </a:r>
            <a:r>
              <a:rPr>
                <a:solidFill>
                  <a:srgbClr val="F41715"/>
                </a:solidFill>
              </a:rPr>
              <a:t>)</a:t>
            </a:r>
            <a:endParaRPr>
              <a:solidFill>
                <a:srgbClr val="F41715"/>
              </a:solidFill>
            </a:endParaRP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 </a:t>
            </a: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1940">
                <a:latin typeface="Segoe Print"/>
                <a:ea typeface="Segoe Print"/>
                <a:cs typeface="Segoe Print"/>
                <a:sym typeface="Segoe Print"/>
              </a:defRPr>
            </a:pPr>
            <a:r>
              <a:t>There are differences between python 2.x and python 3.x  </a:t>
            </a:r>
            <a:r>
              <a:rPr sz="1649"/>
              <a:t>      </a:t>
            </a:r>
            <a:r>
              <a:rPr sz="1067"/>
              <a:t>                           </a:t>
            </a:r>
            <a:endParaRPr sz="1067"/>
          </a:p>
          <a:p>
            <a:pPr marL="0" indent="0" algn="r" defTabSz="177480">
              <a:lnSpc>
                <a:spcPct val="80000"/>
              </a:lnSpc>
              <a:spcBef>
                <a:spcPts val="100"/>
              </a:spcBef>
              <a:buSzTx/>
              <a:buNone/>
              <a:defRPr i="1" sz="679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0" indent="0" defTabSz="177480">
              <a:lnSpc>
                <a:spcPct val="80000"/>
              </a:lnSpc>
              <a:spcBef>
                <a:spcPts val="100"/>
              </a:spcBef>
              <a:buSzTx/>
              <a:buNone/>
              <a:defRPr sz="1067"/>
            </a:pPr>
          </a:p>
          <a:p>
            <a:pPr marL="0" indent="0" defTabSz="177480">
              <a:lnSpc>
                <a:spcPct val="80000"/>
              </a:lnSpc>
              <a:spcBef>
                <a:spcPts val="0"/>
              </a:spcBef>
              <a:buSzTx/>
              <a:buNone/>
              <a:defRPr sz="1067"/>
            </a:pPr>
            <a:br/>
          </a:p>
        </p:txBody>
      </p:sp>
      <p:sp>
        <p:nvSpPr>
          <p:cNvPr id="181" name="Slide Number Placeholder 4"/>
          <p:cNvSpPr txBox="1"/>
          <p:nvPr>
            <p:ph type="sldNum" sz="quarter" idx="2"/>
          </p:nvPr>
        </p:nvSpPr>
        <p:spPr>
          <a:xfrm>
            <a:off x="8428178" y="6414759"/>
            <a:ext cx="258620" cy="2483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oftware"/>
          <p:cNvSpPr txBox="1"/>
          <p:nvPr>
            <p:ph type="title"/>
          </p:nvPr>
        </p:nvSpPr>
        <p:spPr>
          <a:xfrm>
            <a:off x="457200" y="-42715"/>
            <a:ext cx="8229600" cy="892874"/>
          </a:xfrm>
          <a:prstGeom prst="rect">
            <a:avLst/>
          </a:prstGeom>
        </p:spPr>
        <p:txBody>
          <a:bodyPr/>
          <a:lstStyle>
            <a:lvl1pPr defTabSz="370331">
              <a:defRPr sz="3500">
                <a:solidFill>
                  <a:srgbClr val="FF26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software</a:t>
            </a:r>
          </a:p>
        </p:txBody>
      </p:sp>
      <p:sp>
        <p:nvSpPr>
          <p:cNvPr id="184" name="There are different implementations of the…"/>
          <p:cNvSpPr txBox="1"/>
          <p:nvPr>
            <p:ph type="body" idx="1"/>
          </p:nvPr>
        </p:nvSpPr>
        <p:spPr>
          <a:xfrm>
            <a:off x="457200" y="773855"/>
            <a:ext cx="8229600" cy="5941966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700"/>
            </a:pPr>
            <a:r>
              <a:t>There are different implementations of the </a:t>
            </a: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700"/>
            </a:pPr>
            <a:r>
              <a:t>interpreter and Python IDE’s, like:</a:t>
            </a: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700"/>
            </a:pP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700">
                <a:latin typeface="Consolas"/>
                <a:ea typeface="Consolas"/>
                <a:cs typeface="Consolas"/>
                <a:sym typeface="Consolas"/>
              </a:defRPr>
            </a:pPr>
            <a:r>
              <a:t>pycharm, IronPython, IDLE, winpython </a:t>
            </a: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700">
                <a:latin typeface="Consolas"/>
                <a:ea typeface="Consolas"/>
                <a:cs typeface="Consolas"/>
                <a:sym typeface="Consolas"/>
              </a:defRPr>
            </a:pPr>
            <a:r>
              <a:t>ActivePython, Wing, Jython, pydev, etc</a:t>
            </a:r>
            <a:r>
              <a:rPr>
                <a:latin typeface="+mj-lt"/>
                <a:ea typeface="+mj-ea"/>
                <a:cs typeface="+mj-cs"/>
                <a:sym typeface="Calibri"/>
              </a:rPr>
              <a:t>.</a:t>
            </a:r>
          </a:p>
          <a:p>
            <a:pPr marL="0" indent="0">
              <a:spcBef>
                <a:spcPts val="0"/>
              </a:spcBef>
              <a:buSzTx/>
              <a:buNone/>
              <a:defRPr sz="2100"/>
            </a:pPr>
            <a:r>
              <a:t>(each has a complete programming environment that provides working support.) </a:t>
            </a:r>
          </a:p>
          <a:p>
            <a:pPr marL="0" indent="0">
              <a:spcBef>
                <a:spcPts val="0"/>
              </a:spcBef>
              <a:buSzTx/>
              <a:buNone/>
              <a:defRPr sz="2100"/>
            </a:pPr>
          </a:p>
          <a:p>
            <a:pPr marL="289321" indent="-289321">
              <a:lnSpc>
                <a:spcPct val="90000"/>
              </a:lnSpc>
              <a:spcBef>
                <a:spcPts val="600"/>
              </a:spcBef>
              <a:defRPr sz="2700"/>
            </a:pPr>
            <a:r>
              <a:t>IDLE - simple and practical</a:t>
            </a:r>
          </a:p>
          <a:p>
            <a:pPr marL="289321" indent="-289321">
              <a:lnSpc>
                <a:spcPct val="90000"/>
              </a:lnSpc>
              <a:spcBef>
                <a:spcPts val="600"/>
              </a:spcBef>
              <a:defRPr sz="2700"/>
            </a:pPr>
            <a:r>
              <a:t>WinPython (a bundle that has an interpreter + a lot of packages + and an IDE called Spyder)</a:t>
            </a:r>
          </a:p>
          <a:p>
            <a:pPr marL="289321" indent="-289321">
              <a:lnSpc>
                <a:spcPct val="90000"/>
              </a:lnSpc>
              <a:spcBef>
                <a:spcPts val="600"/>
              </a:spcBef>
              <a:defRPr sz="2700"/>
            </a:pPr>
            <a:r>
              <a:t>Pycharm - supports more professional work, this IDE is set up on the lab computers</a:t>
            </a:r>
          </a:p>
          <a:p>
            <a:pPr marL="289321" indent="-289321">
              <a:lnSpc>
                <a:spcPct val="90000"/>
              </a:lnSpc>
              <a:spcBef>
                <a:spcPts val="600"/>
              </a:spcBef>
              <a:defRPr sz="2700"/>
            </a:pPr>
            <a:r>
              <a:t>…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Footer Placeholder 5"/>
          <p:cNvSpPr txBox="1"/>
          <p:nvPr/>
        </p:nvSpPr>
        <p:spPr>
          <a:xfrm>
            <a:off x="3124200" y="6414761"/>
            <a:ext cx="2895600" cy="2483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 algn="ctr">
              <a:defRPr sz="1200">
                <a:solidFill>
                  <a:srgbClr val="888888"/>
                </a:solidFill>
              </a:defRPr>
            </a:lvl1pPr>
          </a:lstStyle>
          <a:p>
            <a:pPr/>
            <a:r>
              <a:t>© Dr. Arie Schlesinger, 2017 </a:t>
            </a:r>
          </a:p>
        </p:txBody>
      </p:sp>
      <p:sp>
        <p:nvSpPr>
          <p:cNvPr id="188" name="Title 1"/>
          <p:cNvSpPr txBox="1"/>
          <p:nvPr>
            <p:ph type="title"/>
          </p:nvPr>
        </p:nvSpPr>
        <p:spPr>
          <a:xfrm>
            <a:off x="457200" y="58773"/>
            <a:ext cx="8229600" cy="908974"/>
          </a:xfrm>
          <a:prstGeom prst="rect">
            <a:avLst/>
          </a:prstGeom>
        </p:spPr>
        <p:txBody>
          <a:bodyPr/>
          <a:lstStyle>
            <a:lvl1pPr defTabSz="384047">
              <a:defRPr sz="36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Software downloads, docs</a:t>
            </a:r>
          </a:p>
        </p:txBody>
      </p:sp>
      <p:sp>
        <p:nvSpPr>
          <p:cNvPr id="189" name="Content Placeholder 2"/>
          <p:cNvSpPr txBox="1"/>
          <p:nvPr>
            <p:ph type="body" idx="1"/>
          </p:nvPr>
        </p:nvSpPr>
        <p:spPr>
          <a:xfrm>
            <a:off x="457200" y="1080654"/>
            <a:ext cx="8229600" cy="5643420"/>
          </a:xfrm>
          <a:prstGeom prst="rect">
            <a:avLst/>
          </a:prstGeom>
        </p:spPr>
        <p:txBody>
          <a:bodyPr/>
          <a:lstStyle/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2079"/>
            </a:pPr>
            <a:r>
              <a:t> • </a:t>
            </a:r>
            <a:r>
              <a:rPr sz="2178"/>
              <a:t>Available for download from </a:t>
            </a:r>
            <a:r>
              <a:rPr sz="2178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http://www.python.org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3168"/>
            </a:pPr>
            <a:r>
              <a:t>  </a:t>
            </a:r>
            <a:r>
              <a:rPr sz="2178"/>
              <a:t>Also at </a:t>
            </a:r>
            <a:r>
              <a:rPr sz="2178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https://www.anaconda.com/</a:t>
            </a:r>
            <a:endParaRPr sz="2178">
              <a:solidFill>
                <a:srgbClr val="1D1DF8"/>
              </a:solidFill>
            </a:endParaRP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2178"/>
            </a:pPr>
            <a:r>
              <a:t> </a:t>
            </a:r>
            <a:endParaRPr sz="2079"/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2178"/>
            </a:pPr>
            <a:r>
              <a:t>• Documentation: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http://www.python.org/doc/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2178"/>
            </a:pPr>
            <a:r>
              <a:t>• Free books (</a:t>
            </a:r>
            <a:r>
              <a:rPr sz="1287"/>
              <a:t>mostly</a:t>
            </a:r>
            <a:r>
              <a:t>):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http://pythonbooks.revolunet.com/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sz="2178"/>
            </a:pPr>
            <a:r>
              <a:t> </a:t>
            </a:r>
            <a:endParaRPr sz="2079"/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defRPr b="1" sz="2178">
                <a:latin typeface="+mn-lt"/>
                <a:ea typeface="+mn-ea"/>
                <a:cs typeface="+mn-cs"/>
                <a:sym typeface="Helvetica"/>
              </a:defRPr>
            </a:pPr>
            <a:r>
              <a:t>Think python - excellent:</a:t>
            </a:r>
          </a:p>
          <a:p>
            <a:pPr marL="329286" indent="-329286" defTabSz="439049">
              <a:lnSpc>
                <a:spcPct val="80000"/>
              </a:lnSpc>
              <a:spcBef>
                <a:spcPts val="300"/>
              </a:spcBef>
              <a:buSzTx/>
              <a:buNone/>
              <a:defRPr sz="3168"/>
            </a:pPr>
            <a:r>
              <a:t> </a:t>
            </a:r>
            <a:r>
              <a:rPr sz="188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 invalidUrl="" action="" tgtFrame="" tooltip="" history="1" highlightClick="0" endSnd="0"/>
              </a:rPr>
              <a:t>https://media.readthedocs.org/pdf/howtothink/latest/howtothink.pdf</a:t>
            </a:r>
            <a:endParaRPr b="1" sz="2772" u="sng">
              <a:latin typeface="+mn-lt"/>
              <a:ea typeface="+mn-ea"/>
              <a:cs typeface="+mn-cs"/>
              <a:sym typeface="Helvetica"/>
            </a:endParaRPr>
          </a:p>
          <a:p>
            <a:pPr marL="329286" indent="-329286" defTabSz="439049">
              <a:lnSpc>
                <a:spcPct val="80000"/>
              </a:lnSpc>
              <a:spcBef>
                <a:spcPts val="300"/>
              </a:spcBef>
              <a:buSzTx/>
              <a:buNone/>
              <a:defRPr sz="2772"/>
            </a:pPr>
            <a:r>
              <a:t> </a:t>
            </a:r>
            <a:r>
              <a:rPr sz="1782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7" invalidUrl="" action="" tgtFrame="" tooltip="" history="1" highlightClick="0" endSnd="0"/>
              </a:rPr>
              <a:t>http://www.openbookproject.net/books/bpp4awd/</a:t>
            </a:r>
            <a:r>
              <a:rPr b="1" sz="1782">
                <a:latin typeface="+mn-lt"/>
                <a:ea typeface="+mn-ea"/>
                <a:cs typeface="+mn-cs"/>
                <a:sym typeface="Helvetica"/>
              </a:rPr>
              <a:t> (online)</a:t>
            </a:r>
            <a:endParaRPr b="1" sz="1782" u="sng">
              <a:latin typeface="+mn-lt"/>
              <a:ea typeface="+mn-ea"/>
              <a:cs typeface="+mn-cs"/>
              <a:sym typeface="Helvetica"/>
            </a:endParaRPr>
          </a:p>
          <a:p>
            <a:pPr marL="329286" indent="-329286" defTabSz="439049">
              <a:lnSpc>
                <a:spcPct val="80000"/>
              </a:lnSpc>
              <a:spcBef>
                <a:spcPts val="300"/>
              </a:spcBef>
              <a:buSzTx/>
              <a:buNone/>
              <a:defRPr b="1" sz="1782"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329286" indent="-329286" defTabSz="439049">
              <a:lnSpc>
                <a:spcPct val="80000"/>
              </a:lnSpc>
              <a:spcBef>
                <a:spcPts val="300"/>
              </a:spcBef>
              <a:buSzTx/>
              <a:buNone/>
              <a:defRPr sz="1782"/>
            </a:pPr>
            <a:r>
              <a:t>More:</a:t>
            </a:r>
            <a:endParaRPr b="1">
              <a:latin typeface="+mn-lt"/>
              <a:ea typeface="+mn-ea"/>
              <a:cs typeface="+mn-cs"/>
              <a:sym typeface="Helvetica"/>
            </a:endParaRP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defRPr sz="2178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 Byte of Python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defRPr sz="2178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Learn Python The Hard Way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defRPr sz="2178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Building skills in python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defRPr i="1" sz="2178">
                <a:latin typeface="+mn-lt"/>
                <a:ea typeface="+mn-ea"/>
                <a:cs typeface="+mn-cs"/>
                <a:sym typeface="Helvetica"/>
              </a:defRPr>
            </a:pPr>
            <a:r>
              <a:t>Google course </a:t>
            </a:r>
            <a:r>
              <a:rPr i="0" sz="1485">
                <a:latin typeface="+mj-lt"/>
                <a:ea typeface="+mj-ea"/>
                <a:cs typeface="+mj-cs"/>
                <a:sym typeface="Calibri"/>
              </a:rPr>
              <a:t>(python 2)</a:t>
            </a:r>
            <a:r>
              <a:t>: </a:t>
            </a:r>
            <a:r>
              <a:rPr i="0" sz="1979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j-lt"/>
                <a:ea typeface="+mj-ea"/>
                <a:cs typeface="+mj-cs"/>
                <a:sym typeface="Calibri"/>
                <a:hlinkClick r:id="rId8" invalidUrl="" action="" tgtFrame="" tooltip="" history="1" highlightClick="0" endSnd="0"/>
              </a:rPr>
              <a:t>https://developers.google.com/edu/python/</a:t>
            </a:r>
          </a:p>
          <a:p>
            <a:pPr marL="329286" indent="-329286" defTabSz="439049">
              <a:lnSpc>
                <a:spcPct val="80000"/>
              </a:lnSpc>
              <a:spcBef>
                <a:spcPts val="400"/>
              </a:spcBef>
              <a:buSzTx/>
              <a:buNone/>
              <a:defRPr b="1" sz="2178">
                <a:latin typeface="+mn-lt"/>
                <a:ea typeface="+mn-ea"/>
                <a:cs typeface="+mn-cs"/>
                <a:sym typeface="Helvetica"/>
              </a:defRPr>
            </a:pPr>
            <a:r>
              <a:t> </a:t>
            </a:r>
          </a:p>
        </p:txBody>
      </p:sp>
      <p:sp>
        <p:nvSpPr>
          <p:cNvPr id="190" name="Slide Number Placeholder 4"/>
          <p:cNvSpPr txBox="1"/>
          <p:nvPr>
            <p:ph type="sldNum" sz="quarter" idx="2"/>
          </p:nvPr>
        </p:nvSpPr>
        <p:spPr>
          <a:xfrm>
            <a:off x="8428179" y="6414761"/>
            <a:ext cx="258622" cy="2483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כותרת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4904">
              <a:defRPr sz="3198">
                <a:solidFill>
                  <a:srgbClr val="F83D1A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Where to find help when programming</a:t>
            </a:r>
          </a:p>
        </p:txBody>
      </p:sp>
      <p:sp>
        <p:nvSpPr>
          <p:cNvPr id="193" name="מציין מיקום תוכן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Try things out. You won’t break anything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Google is your friend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Tutorials and docs on python website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Books</a:t>
            </a:r>
          </a:p>
          <a:p>
            <a:pPr lvl="1" marL="742950" indent="-285750">
              <a:lnSpc>
                <a:spcPct val="80000"/>
              </a:lnSpc>
              <a:spcBef>
                <a:spcPts val="600"/>
              </a:spcBef>
              <a:defRPr sz="2500"/>
            </a:pPr>
            <a:r>
              <a:t>Example: “Think Python, How to Think Like a Computer Scientist”. Online (for python 3) here: </a:t>
            </a:r>
            <a:r>
              <a:rPr sz="18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</a:t>
            </a:r>
            <a:r>
              <a:rPr sz="18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://</a:t>
            </a:r>
            <a:r>
              <a:rPr sz="18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faculty.stedwards.edu/mikek/python/thinkpython.pdf</a:t>
            </a:r>
          </a:p>
        </p:txBody>
      </p:sp>
      <p:sp>
        <p:nvSpPr>
          <p:cNvPr id="194" name="מציין מיקום של מספר שקופית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1"/>
          <p:cNvSpPr txBox="1"/>
          <p:nvPr>
            <p:ph type="title"/>
          </p:nvPr>
        </p:nvSpPr>
        <p:spPr>
          <a:xfrm>
            <a:off x="685800" y="962025"/>
            <a:ext cx="7772400" cy="1470025"/>
          </a:xfrm>
          <a:prstGeom prst="rect">
            <a:avLst/>
          </a:prstGeom>
        </p:spPr>
        <p:txBody>
          <a:bodyPr/>
          <a:lstStyle/>
          <a:p>
            <a:pPr defTabSz="186857">
              <a:defRPr sz="600"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 </a:t>
            </a:r>
            <a:br/>
            <a:r>
              <a:t> </a:t>
            </a:r>
            <a:br/>
            <a:r>
              <a:t> </a:t>
            </a:r>
            <a:r>
              <a:rPr sz="39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rPr>
              <a:t>Programs</a:t>
            </a:r>
            <a:r>
              <a:rPr>
                <a:solidFill>
                  <a:srgbClr val="FF0000"/>
                </a:solidFill>
              </a:rPr>
              <a:t> </a:t>
            </a:r>
            <a:r>
              <a:t> </a:t>
            </a:r>
            <a:br/>
            <a:br/>
          </a:p>
        </p:txBody>
      </p:sp>
      <p:sp>
        <p:nvSpPr>
          <p:cNvPr id="197" name="Subtitle 2"/>
          <p:cNvSpPr txBox="1"/>
          <p:nvPr>
            <p:ph type="body" sz="quarter" idx="1"/>
          </p:nvPr>
        </p:nvSpPr>
        <p:spPr>
          <a:xfrm>
            <a:off x="1485900" y="2659856"/>
            <a:ext cx="6400800" cy="1538290"/>
          </a:xfrm>
          <a:prstGeom prst="rect">
            <a:avLst/>
          </a:prstGeom>
        </p:spPr>
        <p:txBody>
          <a:bodyPr/>
          <a:lstStyle/>
          <a:p>
            <a:pPr algn="l" defTabSz="417138">
              <a:lnSpc>
                <a:spcPct val="90000"/>
              </a:lnSpc>
              <a:spcBef>
                <a:spcPts val="500"/>
              </a:spcBef>
              <a:defRPr sz="2660">
                <a:solidFill>
                  <a:srgbClr val="000000"/>
                </a:solidFill>
              </a:defRPr>
            </a:pPr>
            <a:r>
              <a:t>Consider them as a kind of  </a:t>
            </a:r>
            <a:r>
              <a:rPr>
                <a:solidFill>
                  <a:srgbClr val="00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Virtual Machines,</a:t>
            </a:r>
            <a:r>
              <a:rPr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rPr>
              <a:t> </a:t>
            </a:r>
            <a:r>
              <a:t>that manipulate data to solve problems. </a:t>
            </a:r>
          </a:p>
        </p:txBody>
      </p:sp>
      <p:sp>
        <p:nvSpPr>
          <p:cNvPr id="198" name="Slide Number Placeholder 4"/>
          <p:cNvSpPr txBox="1"/>
          <p:nvPr>
            <p:ph type="sldNum" sz="quarter" idx="2"/>
          </p:nvPr>
        </p:nvSpPr>
        <p:spPr>
          <a:xfrm>
            <a:off x="8428178" y="6414759"/>
            <a:ext cx="258620" cy="2483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itle 1"/>
          <p:cNvSpPr txBox="1"/>
          <p:nvPr>
            <p:ph type="title"/>
          </p:nvPr>
        </p:nvSpPr>
        <p:spPr>
          <a:xfrm>
            <a:off x="457200" y="74216"/>
            <a:ext cx="8229600" cy="1197622"/>
          </a:xfrm>
          <a:prstGeom prst="rect">
            <a:avLst/>
          </a:prstGeom>
        </p:spPr>
        <p:txBody>
          <a:bodyPr/>
          <a:lstStyle>
            <a:lvl1pPr defTabSz="195589">
              <a:defRPr sz="45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Look</a:t>
            </a:r>
          </a:p>
        </p:txBody>
      </p:sp>
      <p:sp>
        <p:nvSpPr>
          <p:cNvPr id="201" name="Content Placeholder 2"/>
          <p:cNvSpPr txBox="1"/>
          <p:nvPr>
            <p:ph type="body" idx="1"/>
          </p:nvPr>
        </p:nvSpPr>
        <p:spPr>
          <a:xfrm>
            <a:off x="457200" y="1323329"/>
            <a:ext cx="8229600" cy="5450585"/>
          </a:xfrm>
          <a:prstGeom prst="rect">
            <a:avLst/>
          </a:prstGeom>
        </p:spPr>
        <p:txBody>
          <a:bodyPr/>
          <a:lstStyle/>
          <a:p>
            <a:pPr/>
            <a:r>
              <a:t>A general look at a program </a:t>
            </a:r>
            <a:r>
              <a:rPr>
                <a:solidFill>
                  <a:srgbClr val="2D35D9"/>
                </a:solidFill>
                <a:latin typeface="Comic Sans MS"/>
                <a:ea typeface="Comic Sans MS"/>
                <a:cs typeface="Comic Sans MS"/>
                <a:sym typeface="Comic Sans MS"/>
              </a:rPr>
              <a:t>as a text</a:t>
            </a:r>
            <a:r>
              <a:t>, reveals:</a:t>
            </a:r>
            <a:br/>
            <a:r>
              <a:t>- the data : </a:t>
            </a:r>
            <a:r>
              <a:rPr sz="2400"/>
              <a:t>literals, or  </a:t>
            </a:r>
            <a:r>
              <a:rPr i="1" sz="2400">
                <a:latin typeface="+mn-lt"/>
                <a:ea typeface="+mn-ea"/>
                <a:cs typeface="+mn-cs"/>
                <a:sym typeface="Helvetica"/>
              </a:rPr>
              <a:t>names</a:t>
            </a:r>
            <a:r>
              <a:rPr sz="2400"/>
              <a:t> of data, </a:t>
            </a:r>
            <a:br>
              <a:rPr sz="2400"/>
            </a:br>
            <a:r>
              <a:t>- the machinery</a:t>
            </a:r>
          </a:p>
          <a:p>
            <a:pPr>
              <a:buSzTx/>
              <a:buNone/>
            </a:pPr>
            <a:br/>
          </a:p>
        </p:txBody>
      </p:sp>
      <p:pic>
        <p:nvPicPr>
          <p:cNvPr id="202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0065" y="3536291"/>
            <a:ext cx="4437535" cy="2934361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Slide Number Placeholder 5"/>
          <p:cNvSpPr txBox="1"/>
          <p:nvPr>
            <p:ph type="sldNum" sz="quarter" idx="2"/>
          </p:nvPr>
        </p:nvSpPr>
        <p:spPr>
          <a:xfrm>
            <a:off x="8428178" y="6414759"/>
            <a:ext cx="258620" cy="2483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itle 1"/>
          <p:cNvSpPr txBox="1"/>
          <p:nvPr>
            <p:ph type="title"/>
          </p:nvPr>
        </p:nvSpPr>
        <p:spPr>
          <a:xfrm>
            <a:off x="457200" y="82698"/>
            <a:ext cx="8229600" cy="1011638"/>
          </a:xfrm>
          <a:prstGeom prst="rect">
            <a:avLst/>
          </a:prstGeom>
        </p:spPr>
        <p:txBody>
          <a:bodyPr/>
          <a:lstStyle>
            <a:lvl1pPr defTabSz="262523">
              <a:defRPr sz="4100">
                <a:solidFill>
                  <a:srgbClr val="EE2F2B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data and parts</a:t>
            </a:r>
          </a:p>
        </p:txBody>
      </p:sp>
      <p:sp>
        <p:nvSpPr>
          <p:cNvPr id="206" name="Content Placeholder 2"/>
          <p:cNvSpPr txBox="1"/>
          <p:nvPr>
            <p:ph type="body" idx="1"/>
          </p:nvPr>
        </p:nvSpPr>
        <p:spPr>
          <a:xfrm>
            <a:off x="457200" y="1127917"/>
            <a:ext cx="8229600" cy="546020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latin typeface="+mn-lt"/>
                <a:ea typeface="+mn-ea"/>
                <a:cs typeface="+mn-cs"/>
                <a:sym typeface="Helvetica"/>
              </a:defRPr>
            </a:pPr>
            <a:r>
              <a:t>print(</a:t>
            </a:r>
            <a:r>
              <a:rPr>
                <a:solidFill>
                  <a:srgbClr val="FF0000"/>
                </a:solidFill>
              </a:rPr>
              <a:t>2 </a:t>
            </a:r>
            <a:r>
              <a:t>+ </a:t>
            </a:r>
            <a:r>
              <a:rPr>
                <a:solidFill>
                  <a:srgbClr val="FF0000"/>
                </a:solidFill>
              </a:rPr>
              <a:t>3</a:t>
            </a:r>
            <a:r>
              <a:t>)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sz="2700"/>
            </a:pPr>
            <a:r>
              <a:t>...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solidFill>
                  <a:srgbClr val="0000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x</a:t>
            </a:r>
            <a:r>
              <a:rPr>
                <a:solidFill>
                  <a:srgbClr val="FF0000"/>
                </a:solidFill>
              </a:rPr>
              <a:t> </a:t>
            </a:r>
            <a:r>
              <a:rPr>
                <a:solidFill>
                  <a:srgbClr val="000000"/>
                </a:solidFill>
              </a:rPr>
              <a:t>=</a:t>
            </a:r>
            <a:r>
              <a:rPr>
                <a:solidFill>
                  <a:srgbClr val="FF0000"/>
                </a:solidFill>
              </a:rPr>
              <a:t> 5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latin typeface="+mn-lt"/>
                <a:ea typeface="+mn-ea"/>
                <a:cs typeface="+mn-cs"/>
                <a:sym typeface="Helvetica"/>
              </a:defRPr>
            </a:pPr>
            <a:r>
              <a:t>if </a:t>
            </a:r>
            <a:r>
              <a:rPr>
                <a:solidFill>
                  <a:srgbClr val="0070C0"/>
                </a:solidFill>
              </a:rPr>
              <a:t>x </a:t>
            </a:r>
            <a:r>
              <a:t>% </a:t>
            </a:r>
            <a:r>
              <a:rPr>
                <a:solidFill>
                  <a:srgbClr val="FF0000"/>
                </a:solidFill>
              </a:rPr>
              <a:t>2 </a:t>
            </a:r>
            <a:r>
              <a:t>== </a:t>
            </a:r>
            <a:r>
              <a:rPr>
                <a:solidFill>
                  <a:srgbClr val="FF0000"/>
                </a:solidFill>
              </a:rPr>
              <a:t>0 </a:t>
            </a:r>
            <a:r>
              <a:t>: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latin typeface="+mn-lt"/>
                <a:ea typeface="+mn-ea"/>
                <a:cs typeface="+mn-cs"/>
                <a:sym typeface="Helvetica"/>
              </a:defRPr>
            </a:pPr>
            <a:r>
              <a:t>    print(‘</a:t>
            </a:r>
            <a:r>
              <a:rPr>
                <a:solidFill>
                  <a:srgbClr val="FF0000"/>
                </a:solidFill>
              </a:rPr>
              <a:t>Even</a:t>
            </a:r>
            <a:r>
              <a:t> ’)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latin typeface="+mn-lt"/>
                <a:ea typeface="+mn-ea"/>
                <a:cs typeface="+mn-cs"/>
                <a:sym typeface="Helvetica"/>
              </a:defRPr>
            </a:pPr>
            <a:r>
              <a:t>else: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latin typeface="+mn-lt"/>
                <a:ea typeface="+mn-ea"/>
                <a:cs typeface="+mn-cs"/>
                <a:sym typeface="Helvetica"/>
              </a:defRPr>
            </a:pPr>
            <a:r>
              <a:t>    print(‘</a:t>
            </a:r>
            <a:r>
              <a:rPr>
                <a:solidFill>
                  <a:srgbClr val="FF0000"/>
                </a:solidFill>
              </a:rPr>
              <a:t>Odd</a:t>
            </a:r>
            <a:r>
              <a:t>’)</a:t>
            </a:r>
          </a:p>
          <a:p>
            <a:pPr marL="0" indent="0">
              <a:lnSpc>
                <a:spcPct val="80000"/>
              </a:lnSpc>
              <a:buSzTx/>
              <a:buNone/>
              <a:defRPr i="1" sz="27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….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2, 3</a:t>
            </a:r>
            <a:r>
              <a:rPr>
                <a:solidFill>
                  <a:srgbClr val="000000"/>
                </a:solidFill>
              </a:rPr>
              <a:t> </a:t>
            </a:r>
            <a:r>
              <a:t>, 5, 0, Even, Odd</a:t>
            </a:r>
            <a:r>
              <a:rPr i="0">
                <a:latin typeface="+mj-lt"/>
                <a:ea typeface="+mj-ea"/>
                <a:cs typeface="+mj-cs"/>
                <a:sym typeface="Calibri"/>
              </a:rPr>
              <a:t> </a:t>
            </a:r>
            <a:r>
              <a:rPr i="0">
                <a:solidFill>
                  <a:srgbClr val="000000"/>
                </a:solidFill>
                <a:latin typeface="+mj-lt"/>
                <a:ea typeface="+mj-ea"/>
                <a:cs typeface="+mj-cs"/>
                <a:sym typeface="Calibri"/>
              </a:rPr>
              <a:t>are data: literals (numbers, strings)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i="1" sz="2700">
                <a:solidFill>
                  <a:srgbClr val="0000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x</a:t>
            </a:r>
            <a:r>
              <a:rPr i="0">
                <a:solidFill>
                  <a:srgbClr val="000000"/>
                </a:solidFill>
                <a:latin typeface="+mj-lt"/>
                <a:ea typeface="+mj-ea"/>
                <a:cs typeface="+mj-cs"/>
                <a:sym typeface="Calibri"/>
              </a:rPr>
              <a:t> is a </a:t>
            </a:r>
            <a:r>
              <a:rPr>
                <a:solidFill>
                  <a:srgbClr val="000000"/>
                </a:solidFill>
              </a:rPr>
              <a:t>name</a:t>
            </a:r>
            <a:r>
              <a:rPr i="0">
                <a:solidFill>
                  <a:srgbClr val="000000"/>
                </a:solidFill>
                <a:latin typeface="+mj-lt"/>
                <a:ea typeface="+mj-ea"/>
                <a:cs typeface="+mj-cs"/>
                <a:sym typeface="Calibri"/>
              </a:rPr>
              <a:t> of the value </a:t>
            </a:r>
            <a:r>
              <a:rPr>
                <a:solidFill>
                  <a:srgbClr val="FF0000"/>
                </a:solidFill>
              </a:rPr>
              <a:t>5 </a:t>
            </a:r>
            <a:r>
              <a:rPr i="0">
                <a:solidFill>
                  <a:srgbClr val="000000"/>
                </a:solidFill>
                <a:latin typeface="+mj-lt"/>
                <a:ea typeface="+mj-ea"/>
                <a:cs typeface="+mj-cs"/>
                <a:sym typeface="Calibri"/>
              </a:rPr>
              <a:t>, 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sz="2700"/>
            </a:pPr>
            <a:r>
              <a:t> </a:t>
            </a:r>
          </a:p>
          <a:p>
            <a:pPr marL="0" indent="0">
              <a:lnSpc>
                <a:spcPct val="80000"/>
              </a:lnSpc>
              <a:spcBef>
                <a:spcPts val="600"/>
              </a:spcBef>
              <a:buSzTx/>
              <a:buNone/>
              <a:defRPr sz="2700"/>
            </a:pPr>
            <a:r>
              <a:t>we see ‘the machine parts’ in black</a:t>
            </a:r>
          </a:p>
        </p:txBody>
      </p:sp>
      <p:sp>
        <p:nvSpPr>
          <p:cNvPr id="207" name="Slide Number Placeholder 4"/>
          <p:cNvSpPr txBox="1"/>
          <p:nvPr>
            <p:ph type="sldNum" sz="quarter" idx="2"/>
          </p:nvPr>
        </p:nvSpPr>
        <p:spPr>
          <a:xfrm>
            <a:off x="8428178" y="6414759"/>
            <a:ext cx="258620" cy="2483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itle 1"/>
          <p:cNvSpPr txBox="1"/>
          <p:nvPr>
            <p:ph type="title"/>
          </p:nvPr>
        </p:nvSpPr>
        <p:spPr>
          <a:xfrm>
            <a:off x="457200" y="71437"/>
            <a:ext cx="8229600" cy="1026518"/>
          </a:xfrm>
          <a:prstGeom prst="rect">
            <a:avLst/>
          </a:prstGeom>
        </p:spPr>
        <p:txBody>
          <a:bodyPr/>
          <a:lstStyle>
            <a:lvl1pPr defTabSz="78637">
              <a:defRPr sz="36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Python ‘warehouse’</a:t>
            </a:r>
          </a:p>
        </p:txBody>
      </p:sp>
      <p:sp>
        <p:nvSpPr>
          <p:cNvPr id="210" name="Content Placeholder 2"/>
          <p:cNvSpPr txBox="1"/>
          <p:nvPr>
            <p:ph type="body" idx="1"/>
          </p:nvPr>
        </p:nvSpPr>
        <p:spPr>
          <a:xfrm>
            <a:off x="457200" y="1000645"/>
            <a:ext cx="8229600" cy="5222357"/>
          </a:xfrm>
          <a:prstGeom prst="rect">
            <a:avLst/>
          </a:prstGeom>
        </p:spPr>
        <p:txBody>
          <a:bodyPr/>
          <a:lstStyle/>
          <a:p>
            <a:pPr/>
            <a:r>
              <a:t>The machinery : </a:t>
            </a:r>
          </a:p>
          <a:p>
            <a:pPr>
              <a:buSzTx/>
              <a:buNone/>
            </a:pPr>
            <a:r>
              <a:t>    Is used to manipulate data</a:t>
            </a:r>
          </a:p>
          <a:p>
            <a:pPr>
              <a:buSzTx/>
              <a:buNone/>
            </a:pPr>
          </a:p>
          <a:p>
            <a:pPr>
              <a:buSzTx/>
              <a:buNone/>
            </a:pPr>
            <a:r>
              <a:t>- Is assembled from ready-made parts taken  from a ‘Python warehouse’  </a:t>
            </a:r>
            <a:endParaRPr i="1">
              <a:latin typeface="+mn-lt"/>
              <a:ea typeface="+mn-ea"/>
              <a:cs typeface="+mn-cs"/>
              <a:sym typeface="Helvetica"/>
            </a:endParaRPr>
          </a:p>
          <a:p>
            <a:pPr>
              <a:buSzTx/>
              <a:buNone/>
            </a:pPr>
            <a:r>
              <a:t> </a:t>
            </a:r>
          </a:p>
          <a:p>
            <a:pPr/>
            <a:r>
              <a:t>Most languages have similar parts for similar operations.</a:t>
            </a:r>
          </a:p>
        </p:txBody>
      </p:sp>
      <p:sp>
        <p:nvSpPr>
          <p:cNvPr id="211" name="Slide Number Placeholder 4"/>
          <p:cNvSpPr txBox="1"/>
          <p:nvPr>
            <p:ph type="sldNum" sz="quarter" idx="2"/>
          </p:nvPr>
        </p:nvSpPr>
        <p:spPr>
          <a:xfrm>
            <a:off x="8428178" y="6414759"/>
            <a:ext cx="258620" cy="2483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ython interpreter (מפרש)"/>
          <p:cNvSpPr txBox="1"/>
          <p:nvPr>
            <p:ph type="title"/>
          </p:nvPr>
        </p:nvSpPr>
        <p:spPr>
          <a:xfrm>
            <a:off x="457200" y="45887"/>
            <a:ext cx="8229600" cy="950620"/>
          </a:xfrm>
          <a:prstGeom prst="rect">
            <a:avLst/>
          </a:prstGeom>
        </p:spPr>
        <p:txBody>
          <a:bodyPr/>
          <a:lstStyle>
            <a:lvl1pPr defTabSz="406908">
              <a:defRPr sz="3900">
                <a:solidFill>
                  <a:srgbClr val="FD3016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Python interpreter (מפרש)</a:t>
            </a:r>
          </a:p>
        </p:txBody>
      </p:sp>
      <p:sp>
        <p:nvSpPr>
          <p:cNvPr id="214" name="An interpreter is a program that reads and executes your (python) code directly.…"/>
          <p:cNvSpPr txBox="1"/>
          <p:nvPr>
            <p:ph type="body" idx="1"/>
          </p:nvPr>
        </p:nvSpPr>
        <p:spPr>
          <a:xfrm>
            <a:off x="457200" y="1130992"/>
            <a:ext cx="8229600" cy="543858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800"/>
            </a:pPr>
            <a:r>
              <a:t>Python is an interpreted language. Python </a:t>
            </a: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800"/>
            </a:pPr>
            <a:r>
              <a:t>programs are executed by an interpreter (מפרש).</a:t>
            </a:r>
          </a:p>
          <a:p>
            <a:pPr>
              <a:lnSpc>
                <a:spcPct val="90000"/>
              </a:lnSpc>
              <a:spcBef>
                <a:spcPts val="600"/>
              </a:spcBef>
              <a:buSzTx/>
              <a:buNone/>
              <a:defRPr sz="2800"/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00">
                <a:solidFill>
                  <a:srgbClr val="222222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An </a:t>
            </a:r>
            <a:r>
              <a:rPr i="1"/>
              <a:t>interpreter</a:t>
            </a:r>
            <a:r>
              <a:t> is a program that reads and executes your (python) code directly.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00">
                <a:solidFill>
                  <a:srgbClr val="222222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00">
                <a:solidFill>
                  <a:srgbClr val="222222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Instructions are read, executed/evaluated, and the results are returned. </a:t>
            </a:r>
          </a:p>
          <a:p>
            <a:pPr marL="0" indent="0" defTabSz="429768">
              <a:spcBef>
                <a:spcPts val="0"/>
              </a:spcBef>
              <a:buSzTx/>
              <a:buNone/>
              <a:defRPr sz="2800">
                <a:solidFill>
                  <a:srgbClr val="004D40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marL="0" indent="0" defTabSz="429768">
              <a:spcBef>
                <a:spcPts val="0"/>
              </a:spcBef>
              <a:buSzTx/>
              <a:buNone/>
              <a:defRPr sz="2800">
                <a:solidFill>
                  <a:srgbClr val="004D40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 </a:t>
            </a:r>
            <a:r>
              <a:rPr i="1"/>
              <a:t>compiler</a:t>
            </a:r>
            <a:r>
              <a:t> first converts the source code into machine code, which later can be run by the operating system as an executable program. </a:t>
            </a:r>
          </a:p>
        </p:txBody>
      </p:sp>
      <p:sp>
        <p:nvSpPr>
          <p:cNvPr id="215" name="Slide Number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REPL Read Eval Print Loop"/>
          <p:cNvSpPr txBox="1"/>
          <p:nvPr>
            <p:ph type="title"/>
          </p:nvPr>
        </p:nvSpPr>
        <p:spPr>
          <a:xfrm>
            <a:off x="457200" y="274637"/>
            <a:ext cx="8229600" cy="1143004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21A14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REP</a:t>
            </a:r>
            <a:r>
              <a:rPr>
                <a:solidFill>
                  <a:srgbClr val="1621F2"/>
                </a:solidFill>
              </a:rPr>
              <a:t>L</a:t>
            </a:r>
            <a:r>
              <a:t>:Read Eval Print </a:t>
            </a:r>
            <a:r>
              <a:rPr>
                <a:solidFill>
                  <a:srgbClr val="0E2CF2"/>
                </a:solidFill>
              </a:rPr>
              <a:t>Loop</a:t>
            </a:r>
          </a:p>
        </p:txBody>
      </p:sp>
      <p:sp>
        <p:nvSpPr>
          <p:cNvPr id="218" name="So when you type something at the prompt, then enter: the interpreter reads, evaluates, prints the result.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So, when you type something at the prompt, then press enter: the interpreter reads, evaluates, prints the result.                     </a:t>
            </a:r>
          </a:p>
          <a:p>
            <a:pPr/>
          </a:p>
          <a:p>
            <a:pPr/>
            <a:r>
              <a:t>Then the prompt is ready again for another dialog</a:t>
            </a:r>
          </a:p>
        </p:txBody>
      </p:sp>
      <p:sp>
        <p:nvSpPr>
          <p:cNvPr id="219" name="Slide Number"/>
          <p:cNvSpPr txBox="1"/>
          <p:nvPr>
            <p:ph type="sldNum" sz="quarter" idx="2"/>
          </p:nvPr>
        </p:nvSpPr>
        <p:spPr>
          <a:xfrm>
            <a:off x="8428181" y="6414762"/>
            <a:ext cx="258620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כותרת 1"/>
          <p:cNvSpPr txBox="1"/>
          <p:nvPr>
            <p:ph type="title"/>
          </p:nvPr>
        </p:nvSpPr>
        <p:spPr>
          <a:xfrm>
            <a:off x="457200" y="85923"/>
            <a:ext cx="8229600" cy="993508"/>
          </a:xfrm>
          <a:prstGeom prst="rect">
            <a:avLst/>
          </a:prstGeom>
        </p:spPr>
        <p:txBody>
          <a:bodyPr/>
          <a:lstStyle>
            <a:lvl1pPr defTabSz="425195">
              <a:defRPr sz="4092">
                <a:solidFill>
                  <a:srgbClr val="F72C32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The Course Staff</a:t>
            </a:r>
          </a:p>
        </p:txBody>
      </p:sp>
      <p:sp>
        <p:nvSpPr>
          <p:cNvPr id="144" name="מציין מיקום תוכן 2"/>
          <p:cNvSpPr txBox="1"/>
          <p:nvPr>
            <p:ph type="body" sz="half" idx="1"/>
          </p:nvPr>
        </p:nvSpPr>
        <p:spPr>
          <a:xfrm>
            <a:off x="457200" y="1340767"/>
            <a:ext cx="4040188" cy="4785396"/>
          </a:xfrm>
          <a:prstGeom prst="rect">
            <a:avLst/>
          </a:prstGeom>
        </p:spPr>
        <p:txBody>
          <a:bodyPr anchor="t"/>
          <a:lstStyle/>
          <a:p>
            <a:pPr>
              <a:spcBef>
                <a:spcPts val="700"/>
              </a:spcBef>
              <a:defRPr b="0" sz="3200">
                <a:latin typeface="+mj-lt"/>
                <a:ea typeface="+mj-ea"/>
                <a:cs typeface="+mj-cs"/>
                <a:sym typeface="Calibri"/>
              </a:defRPr>
            </a:pPr>
            <a:r>
              <a:t>Lecturer</a:t>
            </a:r>
          </a:p>
          <a:p>
            <a:pPr marL="342900" indent="-342900">
              <a:spcBef>
                <a:spcPts val="700"/>
              </a:spcBef>
              <a:buSzPct val="100000"/>
              <a:buFont typeface="Arial"/>
              <a:buChar char="•"/>
              <a:defRPr b="0" sz="3200">
                <a:latin typeface="+mj-lt"/>
                <a:ea typeface="+mj-ea"/>
                <a:cs typeface="+mj-cs"/>
                <a:sym typeface="Calibri"/>
              </a:defRPr>
            </a:pPr>
            <a:r>
              <a:t>Dr. Arie Schlesinger</a:t>
            </a:r>
          </a:p>
          <a:p>
            <a:pPr marL="342900" indent="-342900">
              <a:buSzPct val="100000"/>
              <a:buFont typeface="Arial"/>
              <a:buChar char="•"/>
              <a:defRPr b="0" sz="3200">
                <a:latin typeface="+mj-lt"/>
                <a:ea typeface="+mj-ea"/>
                <a:cs typeface="+mj-cs"/>
                <a:sym typeface="Calibri"/>
              </a:defRPr>
            </a:pPr>
          </a:p>
          <a:p>
            <a:pPr>
              <a:spcBef>
                <a:spcPts val="700"/>
              </a:spcBef>
              <a:defRPr b="0" sz="3200">
                <a:latin typeface="+mj-lt"/>
                <a:ea typeface="+mj-ea"/>
                <a:cs typeface="+mj-cs"/>
                <a:sym typeface="Calibri"/>
              </a:defRPr>
            </a:pPr>
            <a:r>
              <a:t>Tzars:</a:t>
            </a:r>
          </a:p>
          <a:p>
            <a:pPr marL="342900" indent="-342900">
              <a:spcBef>
                <a:spcPts val="700"/>
              </a:spcBef>
              <a:buSzPct val="100000"/>
              <a:buFont typeface="Arial"/>
              <a:buChar char="•"/>
              <a:defRPr b="0" sz="3200">
                <a:latin typeface="+mj-lt"/>
                <a:ea typeface="+mj-ea"/>
                <a:cs typeface="+mj-cs"/>
                <a:sym typeface="Calibri"/>
              </a:defRPr>
            </a:pPr>
            <a:r>
              <a:t>Yaacov Weiss</a:t>
            </a:r>
          </a:p>
          <a:p>
            <a:pPr marL="342900" indent="-342900">
              <a:spcBef>
                <a:spcPts val="700"/>
              </a:spcBef>
              <a:buSzPct val="100000"/>
              <a:buFont typeface="Arial"/>
              <a:buChar char="•"/>
              <a:defRPr b="0" sz="3200">
                <a:latin typeface="+mj-lt"/>
                <a:ea typeface="+mj-ea"/>
                <a:cs typeface="+mj-cs"/>
                <a:sym typeface="Calibri"/>
              </a:defRPr>
            </a:pPr>
            <a:r>
              <a:t>Yitzchak Vaknin</a:t>
            </a:r>
          </a:p>
        </p:txBody>
      </p:sp>
      <p:sp>
        <p:nvSpPr>
          <p:cNvPr id="145" name="Content Placeholder 6"/>
          <p:cNvSpPr txBox="1"/>
          <p:nvPr/>
        </p:nvSpPr>
        <p:spPr>
          <a:xfrm>
            <a:off x="4500772" y="1340767"/>
            <a:ext cx="4555172" cy="4668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spcBef>
                <a:spcPts val="600"/>
              </a:spcBef>
              <a:defRPr sz="2800"/>
            </a:pPr>
            <a:r>
              <a:t>Teaching Assistants:</a:t>
            </a:r>
            <a:endParaRPr sz="2400"/>
          </a:p>
          <a:p>
            <a:pPr marL="293914" indent="-293914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rPr sz="2400"/>
              <a:t>Ziv Ben Aharon</a:t>
            </a:r>
          </a:p>
          <a:p>
            <a:pPr marL="342900" indent="-342900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t>Adi Cogan</a:t>
            </a:r>
            <a:endParaRPr sz="2400"/>
          </a:p>
          <a:p>
            <a:pPr marL="293914" indent="-293914">
              <a:spcBef>
                <a:spcPts val="600"/>
              </a:spcBef>
              <a:buSzPct val="100000"/>
              <a:buFont typeface="Arial"/>
              <a:buChar char="•"/>
              <a:defRPr sz="2800"/>
            </a:pPr>
            <a:r>
              <a:rPr sz="2400"/>
              <a:t>Guy Amir</a:t>
            </a:r>
          </a:p>
          <a:p>
            <a:pPr>
              <a:spcBef>
                <a:spcPts val="600"/>
              </a:spcBef>
              <a:defRPr sz="2800"/>
            </a:pPr>
          </a:p>
          <a:p>
            <a:pPr>
              <a:spcBef>
                <a:spcPts val="600"/>
              </a:spcBef>
              <a:defRPr sz="2800"/>
            </a:pPr>
            <a:r>
              <a:t>+ Supervised Lab teachers</a:t>
            </a:r>
            <a:endParaRPr sz="2400"/>
          </a:p>
          <a:p>
            <a:pPr>
              <a:spcBef>
                <a:spcPts val="600"/>
              </a:spcBef>
              <a:defRPr sz="2800"/>
            </a:pPr>
            <a:r>
              <a:t>+ Computer Lab support</a:t>
            </a:r>
          </a:p>
        </p:txBody>
      </p:sp>
      <p:sp>
        <p:nvSpPr>
          <p:cNvPr id="146" name="מציין מיקום של מספר שקופית 3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7" name="Text"/>
          <p:cNvSpPr txBox="1"/>
          <p:nvPr/>
        </p:nvSpPr>
        <p:spPr>
          <a:xfrm>
            <a:off x="1791122" y="6119956"/>
            <a:ext cx="5365025" cy="59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148" name="from materials of course Introduction to Computer Science-67101, at Huji…"/>
          <p:cNvSpPr txBox="1"/>
          <p:nvPr/>
        </p:nvSpPr>
        <p:spPr>
          <a:xfrm>
            <a:off x="1791122" y="6119956"/>
            <a:ext cx="5260885" cy="447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/>
          <a:lstStyle/>
          <a:p>
            <a:pPr algn="ctr">
              <a:defRPr i="1" sz="12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slides 2-22 from materials of the course “Introduction to Computer Science-67101”, 2019-20 at Huji </a:t>
            </a:r>
          </a:p>
          <a:p>
            <a:pPr algn="ctr">
              <a:defRPr i="1" sz="12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                  by Prof. Jeff Rosenshein and Prof.Aviv Zohar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omputers sizes in ti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A191E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Computers sizes in time</a:t>
            </a:r>
          </a:p>
        </p:txBody>
      </p:sp>
      <p:sp>
        <p:nvSpPr>
          <p:cNvPr id="222" name="Body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137160" indent="-137160" defTabSz="182880">
              <a:spcBef>
                <a:spcPts val="200"/>
              </a:spcBef>
              <a:defRPr sz="1280"/>
            </a:lvl1pPr>
          </a:lstStyle>
          <a:p>
            <a:pPr/>
            <a:r>
              <a:t>                                                      </a:t>
            </a:r>
          </a:p>
        </p:txBody>
      </p:sp>
      <p:pic>
        <p:nvPicPr>
          <p:cNvPr id="223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199" y="1600200"/>
            <a:ext cx="3322229" cy="4429637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כותרת 1"/>
          <p:cNvSpPr txBox="1"/>
          <p:nvPr>
            <p:ph type="title"/>
          </p:nvPr>
        </p:nvSpPr>
        <p:spPr>
          <a:xfrm>
            <a:off x="323527" y="188639"/>
            <a:ext cx="8496946" cy="634084"/>
          </a:xfrm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pPr/>
            <a:r>
              <a:t>What is this course about?</a:t>
            </a:r>
          </a:p>
        </p:txBody>
      </p:sp>
      <p:sp>
        <p:nvSpPr>
          <p:cNvPr id="227" name="מציין מיקום תוכן 2"/>
          <p:cNvSpPr txBox="1"/>
          <p:nvPr>
            <p:ph type="body" idx="1"/>
          </p:nvPr>
        </p:nvSpPr>
        <p:spPr>
          <a:xfrm>
            <a:off x="76195" y="1196752"/>
            <a:ext cx="6790267" cy="540060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This course aims to give you:</a:t>
            </a:r>
            <a:br/>
          </a:p>
          <a:p>
            <a:pPr lvl="1" marL="742950" indent="-285750">
              <a:spcBef>
                <a:spcPts val="600"/>
              </a:spcBef>
              <a:defRPr sz="2800"/>
            </a:pPr>
            <a:r>
              <a:t>basic programming skills </a:t>
            </a:r>
          </a:p>
          <a:p>
            <a:pPr lvl="2" marL="0" indent="914400">
              <a:spcBef>
                <a:spcPts val="500"/>
              </a:spcBef>
              <a:buSzTx/>
              <a:buNone/>
              <a:defRPr sz="2400"/>
            </a:pPr>
            <a:r>
              <a:t>Python 3 </a:t>
            </a:r>
          </a:p>
          <a:p>
            <a:pPr lvl="1" marL="742950" indent="-285750">
              <a:spcBef>
                <a:spcPts val="600"/>
              </a:spcBef>
              <a:defRPr sz="2800"/>
            </a:pPr>
            <a:r>
              <a:t>foundations of computer science theory</a:t>
            </a:r>
          </a:p>
          <a:p>
            <a:pPr lvl="2" marL="0" indent="914400">
              <a:spcBef>
                <a:spcPts val="500"/>
              </a:spcBef>
              <a:buSzTx/>
              <a:buNone/>
              <a:defRPr sz="2400"/>
            </a:pPr>
            <a:r>
              <a:t>Algorithms and their formal analysis</a:t>
            </a:r>
          </a:p>
          <a:p>
            <a:pPr lvl="1" marL="742950" indent="-285750">
              <a:spcBef>
                <a:spcPts val="600"/>
              </a:spcBef>
              <a:defRPr sz="2800"/>
            </a:pPr>
            <a:r>
              <a:t>a taste of things that you can do with programming</a:t>
            </a:r>
          </a:p>
          <a:p>
            <a:pPr lvl="2" marL="0" indent="914400">
              <a:spcBef>
                <a:spcPts val="500"/>
              </a:spcBef>
              <a:buSzTx/>
              <a:buNone/>
              <a:defRPr sz="2400"/>
            </a:pPr>
            <a:r>
              <a:t>Image processing, connecting on the internet, GUIs, artificial intelligence, etc. </a:t>
            </a:r>
          </a:p>
        </p:txBody>
      </p:sp>
      <p:sp>
        <p:nvSpPr>
          <p:cNvPr id="228" name="מציין מיקום של מספר שקופית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231" name="Rectangle 4"/>
          <p:cNvGrpSpPr/>
          <p:nvPr/>
        </p:nvGrpSpPr>
        <p:grpSpPr>
          <a:xfrm>
            <a:off x="7045596" y="1455755"/>
            <a:ext cx="1800201" cy="1457875"/>
            <a:chOff x="0" y="0"/>
            <a:chExt cx="1800200" cy="1457873"/>
          </a:xfrm>
        </p:grpSpPr>
        <p:sp>
          <p:nvSpPr>
            <p:cNvPr id="229" name="Rectangle"/>
            <p:cNvSpPr/>
            <p:nvPr/>
          </p:nvSpPr>
          <p:spPr>
            <a:xfrm>
              <a:off x="-1" y="-1"/>
              <a:ext cx="1800202" cy="1457875"/>
            </a:xfrm>
            <a:prstGeom prst="rect">
              <a:avLst/>
            </a:prstGeom>
            <a:solidFill>
              <a:srgbClr val="DCE6F2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30" name="Programming basics (python)"/>
            <p:cNvSpPr txBox="1"/>
            <p:nvPr/>
          </p:nvSpPr>
          <p:spPr>
            <a:xfrm>
              <a:off x="45719" y="416342"/>
              <a:ext cx="1708762" cy="6251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Programming basics (python)</a:t>
              </a:r>
            </a:p>
          </p:txBody>
        </p:sp>
      </p:grpSp>
      <p:grpSp>
        <p:nvGrpSpPr>
          <p:cNvPr id="234" name="Rectangle 5"/>
          <p:cNvGrpSpPr/>
          <p:nvPr/>
        </p:nvGrpSpPr>
        <p:grpSpPr>
          <a:xfrm>
            <a:off x="7045596" y="2921041"/>
            <a:ext cx="1800201" cy="1457874"/>
            <a:chOff x="0" y="0"/>
            <a:chExt cx="1800200" cy="1457873"/>
          </a:xfrm>
        </p:grpSpPr>
        <p:sp>
          <p:nvSpPr>
            <p:cNvPr id="232" name="Rectangle"/>
            <p:cNvSpPr/>
            <p:nvPr/>
          </p:nvSpPr>
          <p:spPr>
            <a:xfrm>
              <a:off x="-1" y="-1"/>
              <a:ext cx="1800202" cy="1457875"/>
            </a:xfrm>
            <a:prstGeom prst="rect">
              <a:avLst/>
            </a:prstGeom>
            <a:solidFill>
              <a:srgbClr val="F2DCDB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33" name="Basic  Algorithms"/>
            <p:cNvSpPr txBox="1"/>
            <p:nvPr/>
          </p:nvSpPr>
          <p:spPr>
            <a:xfrm>
              <a:off x="45719" y="416342"/>
              <a:ext cx="1708762" cy="6251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/>
            <a:p>
              <a:pPr algn="ctr"/>
              <a:r>
                <a:t>Basic </a:t>
              </a:r>
              <a:br/>
              <a:r>
                <a:t>Algorithms</a:t>
              </a:r>
            </a:p>
          </p:txBody>
        </p:sp>
      </p:grpSp>
      <p:grpSp>
        <p:nvGrpSpPr>
          <p:cNvPr id="237" name="Rectangle 6"/>
          <p:cNvGrpSpPr/>
          <p:nvPr/>
        </p:nvGrpSpPr>
        <p:grpSpPr>
          <a:xfrm>
            <a:off x="7045890" y="4380153"/>
            <a:ext cx="1800201" cy="1457874"/>
            <a:chOff x="0" y="0"/>
            <a:chExt cx="1800200" cy="1457873"/>
          </a:xfrm>
        </p:grpSpPr>
        <p:sp>
          <p:nvSpPr>
            <p:cNvPr id="235" name="Rectangle"/>
            <p:cNvSpPr/>
            <p:nvPr/>
          </p:nvSpPr>
          <p:spPr>
            <a:xfrm>
              <a:off x="-1" y="-1"/>
              <a:ext cx="1800202" cy="1457875"/>
            </a:xfrm>
            <a:prstGeom prst="rect">
              <a:avLst/>
            </a:prstGeom>
            <a:solidFill>
              <a:srgbClr val="FFFF00">
                <a:alpha val="20000"/>
              </a:srgbClr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</a:p>
          </p:txBody>
        </p:sp>
        <p:sp>
          <p:nvSpPr>
            <p:cNvPr id="236" name="More advanced topics"/>
            <p:cNvSpPr txBox="1"/>
            <p:nvPr/>
          </p:nvSpPr>
          <p:spPr>
            <a:xfrm>
              <a:off x="45719" y="416342"/>
              <a:ext cx="1708762" cy="62518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/>
            </a:lstStyle>
            <a:p>
              <a:pPr/>
              <a:r>
                <a:t>More advanced topics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Rectangle 2"/>
          <p:cNvSpPr txBox="1"/>
          <p:nvPr>
            <p:ph type="title"/>
          </p:nvPr>
        </p:nvSpPr>
        <p:spPr>
          <a:prstGeom prst="rect">
            <a:avLst/>
          </a:prstGeom>
          <a:effectLst>
            <a:outerShdw sx="100000" sy="100000" kx="0" ky="0" algn="b" rotWithShape="0" blurRad="63500" dist="17961" dir="2700000">
              <a:srgbClr val="000000">
                <a:alpha val="74998"/>
              </a:srgbClr>
            </a:outerShdw>
          </a:effectLst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Course Mission Statement</a:t>
            </a:r>
          </a:p>
        </p:txBody>
      </p:sp>
      <p:sp>
        <p:nvSpPr>
          <p:cNvPr id="240" name="Rectangle 3"/>
          <p:cNvSpPr txBox="1"/>
          <p:nvPr>
            <p:ph type="body" idx="1"/>
          </p:nvPr>
        </p:nvSpPr>
        <p:spPr>
          <a:xfrm>
            <a:off x="990599" y="1660525"/>
            <a:ext cx="7507290" cy="3933825"/>
          </a:xfrm>
          <a:prstGeom prst="rect">
            <a:avLst/>
          </a:prstGeom>
        </p:spPr>
        <p:txBody>
          <a:bodyPr/>
          <a:lstStyle/>
          <a:p>
            <a:pPr>
              <a:buSzTx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“</a:t>
            </a:r>
            <a:r>
              <a:rPr>
                <a:solidFill>
                  <a:srgbClr val="FF0033"/>
                </a:solidFill>
              </a:rPr>
              <a:t>To give the student the tools to develop correct, efficient, well-structured, and stylish programs</a:t>
            </a:r>
            <a:r>
              <a:t>, and </a:t>
            </a:r>
            <a:r>
              <a:rPr>
                <a:solidFill>
                  <a:srgbClr val="0000CC"/>
                </a:solidFill>
              </a:rPr>
              <a:t>to build a foundation for further studies in Computer Science</a:t>
            </a:r>
            <a:r>
              <a:t>.</a:t>
            </a:r>
            <a:r>
              <a:t>”</a:t>
            </a:r>
          </a:p>
          <a:p>
            <a:pPr algn="r">
              <a:buSzTx/>
              <a:buNone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	</a:t>
            </a:r>
            <a:r>
              <a:rPr sz="2400"/>
              <a:t>-</a:t>
            </a:r>
            <a:r>
              <a:rPr i="1" sz="1800"/>
              <a:t>An Introduction to Computer Science with Java</a:t>
            </a:r>
            <a:br>
              <a:rPr i="1" sz="1800"/>
            </a:br>
            <a:r>
              <a:rPr sz="2400"/>
              <a:t> </a:t>
            </a:r>
            <a:r>
              <a:rPr sz="1800"/>
              <a:t>Kamin, Mickunas, and Reingold</a:t>
            </a:r>
          </a:p>
        </p:txBody>
      </p:sp>
      <p:sp>
        <p:nvSpPr>
          <p:cNvPr id="2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itle 1"/>
          <p:cNvSpPr txBox="1"/>
          <p:nvPr>
            <p:ph type="title"/>
          </p:nvPr>
        </p:nvSpPr>
        <p:spPr>
          <a:xfrm>
            <a:off x="457200" y="169534"/>
            <a:ext cx="8229600" cy="802674"/>
          </a:xfrm>
          <a:prstGeom prst="rect">
            <a:avLst/>
          </a:prstGeom>
        </p:spPr>
        <p:txBody>
          <a:bodyPr/>
          <a:lstStyle>
            <a:lvl1pPr defTabSz="438911">
              <a:defRPr sz="4224"/>
            </a:lvl1pPr>
          </a:lstStyle>
          <a:p>
            <a:pPr/>
            <a:r>
              <a:t>Course tentative schedule 2019-2020</a:t>
            </a:r>
          </a:p>
        </p:txBody>
      </p:sp>
      <p:graphicFrame>
        <p:nvGraphicFramePr>
          <p:cNvPr id="244" name="Table 3"/>
          <p:cNvGraphicFramePr/>
          <p:nvPr/>
        </p:nvGraphicFramePr>
        <p:xfrm>
          <a:off x="273269" y="972207"/>
          <a:ext cx="8502869" cy="519176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671922"/>
                <a:gridCol w="7830946"/>
              </a:tblGrid>
              <a:tr h="370840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Introduction, functions, variables, types, expressions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Conditionals, strings, parameters, loops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More loops and lists; Set, dictionary, comprehension, slicing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Aliasing, scope, mutability, tuples</a:t>
                      </a:r>
                      <a:r>
                        <a:rPr>
                          <a:latin typeface="+mj-lt"/>
                          <a:ea typeface="+mj-ea"/>
                          <a:cs typeface="+mj-cs"/>
                          <a:sym typeface="Calibri"/>
                        </a:rPr>
                        <a:t>;  </a:t>
                      </a:r>
                      <a:r>
                        <a:t>Debugging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Refactoring, program construction, clean code testing with pytest; Numeric algorithms, runtime analysis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6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Simple search and sorting; more runtime analysis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7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Recursion;   Backtracking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8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Object Oriented Programming [OOP]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9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More OOP;  Linked data structures: Lists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Exceptions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11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Linked data structures: Trees, Graphs</a:t>
                      </a:r>
                      <a:r>
                        <a:rPr>
                          <a:latin typeface="+mj-lt"/>
                          <a:ea typeface="+mj-ea"/>
                          <a:cs typeface="+mj-cs"/>
                          <a:sym typeface="Calibri"/>
                        </a:rPr>
                        <a:t>;   </a:t>
                      </a:r>
                      <a:r>
                        <a:t>2</a:t>
                      </a:r>
                      <a:r>
                        <a:rPr baseline="30000"/>
                        <a:t>nd</a:t>
                      </a:r>
                      <a:r>
                        <a:t>-order functions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12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More 2</a:t>
                      </a:r>
                      <a:r>
                        <a:rPr baseline="30000"/>
                        <a:t>nd</a:t>
                      </a:r>
                      <a:r>
                        <a:t>-order functions, closure and decorators</a:t>
                      </a:r>
                      <a:r>
                        <a:rPr>
                          <a:latin typeface="+mj-lt"/>
                          <a:ea typeface="+mj-ea"/>
                          <a:cs typeface="+mj-cs"/>
                          <a:sym typeface="Calibri"/>
                        </a:rPr>
                        <a:t>;   E</a:t>
                      </a:r>
                      <a:r>
                        <a:t>vent-driven prog. / GUI; the Python type system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13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Generators and iterators, networking, cloud deployment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  <a:tr h="370840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14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Turing Machines, Halting Problem, and Gödel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  <p:sp>
        <p:nvSpPr>
          <p:cNvPr id="2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כותרת 1"/>
          <p:cNvSpPr txBox="1"/>
          <p:nvPr>
            <p:ph type="title"/>
          </p:nvPr>
        </p:nvSpPr>
        <p:spPr>
          <a:xfrm>
            <a:off x="121339" y="274638"/>
            <a:ext cx="8938733" cy="1143001"/>
          </a:xfrm>
          <a:prstGeom prst="rect">
            <a:avLst/>
          </a:prstGeom>
        </p:spPr>
        <p:txBody>
          <a:bodyPr/>
          <a:lstStyle/>
          <a:p>
            <a:pPr/>
            <a:r>
              <a:t>Where to find all needed information</a:t>
            </a:r>
          </a:p>
        </p:txBody>
      </p:sp>
      <p:sp>
        <p:nvSpPr>
          <p:cNvPr id="248" name="מציין מיקום תוכן 2"/>
          <p:cNvSpPr txBox="1"/>
          <p:nvPr>
            <p:ph type="body" idx="1"/>
          </p:nvPr>
        </p:nvSpPr>
        <p:spPr>
          <a:xfrm>
            <a:off x="702733" y="1600200"/>
            <a:ext cx="7831667" cy="4525963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900"/>
              </a:spcBef>
              <a:buSzTx/>
              <a:buNone/>
              <a:defRPr sz="4000"/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www.cs.huji.ac.il/~intro2cs2</a:t>
            </a:r>
          </a:p>
          <a:p>
            <a:pPr marL="0" indent="0" algn="ctr">
              <a:spcBef>
                <a:spcPts val="900"/>
              </a:spcBef>
              <a:buSzTx/>
              <a:buNone/>
              <a:defRPr sz="4000"/>
            </a:pPr>
            <a:r>
              <a:t>Notice the “</a:t>
            </a:r>
            <a:r>
              <a:rPr>
                <a:solidFill>
                  <a:srgbClr val="FF0000"/>
                </a:solidFill>
              </a:rPr>
              <a:t>2</a:t>
            </a:r>
            <a:r>
              <a:t>" at the end of the URL</a:t>
            </a:r>
          </a:p>
          <a:p>
            <a:pPr marL="0" indent="0" algn="ctr">
              <a:spcBef>
                <a:spcPts val="900"/>
              </a:spcBef>
              <a:buSzTx/>
              <a:buNone/>
              <a:defRPr sz="4000"/>
            </a:pPr>
            <a:r>
              <a:t>(points to Moodle webpage</a:t>
            </a:r>
            <a:br/>
            <a:r>
              <a:t>of the course)</a:t>
            </a:r>
          </a:p>
          <a:p>
            <a:pPr marL="0" indent="0" algn="ctr">
              <a:spcBef>
                <a:spcPts val="900"/>
              </a:spcBef>
              <a:buSzTx/>
              <a:buNone/>
              <a:defRPr sz="4000"/>
            </a:pPr>
            <a:r>
              <a:t>	exercises, lecture slides, office hours, forums, course email, etc.</a:t>
            </a:r>
          </a:p>
        </p:txBody>
      </p:sp>
      <p:sp>
        <p:nvSpPr>
          <p:cNvPr id="249" name="מציין מיקום של מספר שקופית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מציין מיקום תוכן 2"/>
          <p:cNvSpPr txBox="1"/>
          <p:nvPr>
            <p:ph type="body" idx="1"/>
          </p:nvPr>
        </p:nvSpPr>
        <p:spPr>
          <a:xfrm>
            <a:off x="323527" y="389466"/>
            <a:ext cx="8496946" cy="6207887"/>
          </a:xfrm>
          <a:prstGeom prst="rect">
            <a:avLst/>
          </a:prstGeom>
        </p:spPr>
        <p:txBody>
          <a:bodyPr/>
          <a:lstStyle/>
          <a:p>
            <a:pPr marL="0" indent="0" algn="ctr" defTabSz="393192">
              <a:spcBef>
                <a:spcPts val="600"/>
              </a:spcBef>
              <a:buSzTx/>
              <a:buNone/>
              <a:defRPr b="1" sz="2752" u="sng">
                <a:latin typeface="+mn-lt"/>
                <a:ea typeface="+mn-ea"/>
                <a:cs typeface="+mn-cs"/>
                <a:sym typeface="Helvetica"/>
              </a:defRPr>
            </a:pPr>
            <a:r>
              <a:t>Make sure you read the course policy</a:t>
            </a:r>
            <a:br/>
            <a:r>
              <a:t>on the website!</a:t>
            </a:r>
          </a:p>
          <a:p>
            <a:pPr marL="294893" indent="-294893" defTabSz="393192">
              <a:spcBef>
                <a:spcPts val="600"/>
              </a:spcBef>
              <a:defRPr sz="2064"/>
            </a:pPr>
            <a:r>
              <a:t>This course has many students, things will run smoothly only with your help</a:t>
            </a:r>
          </a:p>
          <a:p>
            <a:pPr marL="0" indent="0" defTabSz="393192">
              <a:spcBef>
                <a:spcPts val="600"/>
              </a:spcBef>
              <a:buSzTx/>
              <a:buNone/>
              <a:defRPr sz="2064"/>
            </a:pPr>
            <a:r>
              <a:t>Know where to direct your questions/requests:</a:t>
            </a:r>
          </a:p>
          <a:p>
            <a:pPr marL="294893" indent="-294893" defTabSz="393192">
              <a:spcBef>
                <a:spcPts val="600"/>
              </a:spcBef>
              <a:defRPr sz="2064"/>
            </a:pPr>
            <a:r>
              <a:t>Personal issues </a:t>
            </a:r>
            <a:r>
              <a:t>–</a:t>
            </a:r>
            <a:r>
              <a:t> email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intro2cs2@cs.huji.ac.il</a:t>
            </a:r>
          </a:p>
          <a:p>
            <a:pPr marL="294893" indent="-294893" defTabSz="393192">
              <a:spcBef>
                <a:spcPts val="600"/>
              </a:spcBef>
              <a:defRPr sz="2064"/>
            </a:pPr>
            <a:r>
              <a:t>Questions about exercises </a:t>
            </a:r>
            <a:r>
              <a:t>–</a:t>
            </a:r>
            <a:r>
              <a:t> forums</a:t>
            </a:r>
          </a:p>
          <a:p>
            <a:pPr marL="294893" indent="-294893" defTabSz="393192">
              <a:spcBef>
                <a:spcPts val="600"/>
              </a:spcBef>
              <a:defRPr sz="2064"/>
            </a:pPr>
            <a:r>
              <a:t>Exercise appeals </a:t>
            </a:r>
            <a:r>
              <a:t>–</a:t>
            </a:r>
            <a:r>
              <a:t> forums</a:t>
            </a:r>
          </a:p>
          <a:p>
            <a:pPr marL="294893" indent="-294893" defTabSz="393192">
              <a:spcBef>
                <a:spcPts val="600"/>
              </a:spcBef>
              <a:defRPr sz="2064"/>
            </a:pPr>
            <a:r>
              <a:t>For questions regarding the material: </a:t>
            </a:r>
            <a:br/>
            <a:r>
              <a:t>We also have office hours (Teachers and TAs) </a:t>
            </a:r>
            <a:br/>
            <a:r>
              <a:t>&amp; lab support.</a:t>
            </a:r>
          </a:p>
          <a:p>
            <a:pPr marL="294894" indent="-294894" defTabSz="393192">
              <a:lnSpc>
                <a:spcPct val="90000"/>
              </a:lnSpc>
              <a:spcBef>
                <a:spcPts val="500"/>
              </a:spcBef>
              <a:defRPr sz="2494"/>
            </a:pPr>
            <a:r>
              <a:t>The only way to get an official answer to a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targil</a:t>
            </a:r>
            <a:r>
              <a:t> question is by using that targil's online forum!</a:t>
            </a:r>
          </a:p>
          <a:p>
            <a:pPr marL="294894" indent="-294894" defTabSz="393192">
              <a:lnSpc>
                <a:spcPct val="90000"/>
              </a:lnSpc>
              <a:spcBef>
                <a:spcPts val="500"/>
              </a:spcBef>
              <a:defRPr sz="2494"/>
            </a:pPr>
            <a:r>
              <a:t>All your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direct</a:t>
            </a:r>
            <a:r>
              <a:t> email communication (e.g., miluim and other personal requests) is with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intro2cs2@cs.huji.ac.il</a:t>
            </a:r>
            <a:r>
              <a:t> - we will figure out who handles your email</a:t>
            </a:r>
          </a:p>
        </p:txBody>
      </p:sp>
      <p:sp>
        <p:nvSpPr>
          <p:cNvPr id="252" name="מציין מיקום של מספר שקופית 1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an account</a:t>
            </a:r>
          </a:p>
        </p:txBody>
      </p:sp>
      <p:sp>
        <p:nvSpPr>
          <p:cNvPr id="255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If you do not yet have an account: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Go to     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https://registrar.cs.huji.ac.il/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account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Enter your ID number and open an account</a:t>
            </a:r>
          </a:p>
          <a:p>
            <a:pPr marL="0" indent="0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t>Pick username and password carefully!</a:t>
            </a: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t>If something does not work: contact the System group: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system@cs.huji.ac.il</a:t>
            </a:r>
          </a:p>
        </p:txBody>
      </p:sp>
      <p:sp>
        <p:nvSpPr>
          <p:cNvPr id="256" name="Slide Number Placeholder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Intro2cs2 moodle page</a:t>
            </a:r>
          </a:p>
        </p:txBody>
      </p:sp>
      <p:pic>
        <p:nvPicPr>
          <p:cNvPr id="259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rcRect l="8341" t="0" r="8341" b="0"/>
          <a:stretch>
            <a:fillRect/>
          </a:stretch>
        </p:blipFill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כותרת 1"/>
          <p:cNvSpPr txBox="1"/>
          <p:nvPr>
            <p:ph type="title"/>
          </p:nvPr>
        </p:nvSpPr>
        <p:spPr>
          <a:xfrm>
            <a:off x="457200" y="274638"/>
            <a:ext cx="8229600" cy="833644"/>
          </a:xfrm>
          <a:prstGeom prst="rect">
            <a:avLst/>
          </a:prstGeom>
        </p:spPr>
        <p:txBody>
          <a:bodyPr/>
          <a:lstStyle/>
          <a:p>
            <a:pPr/>
            <a:r>
              <a:t>Online teaching </a:t>
            </a:r>
          </a:p>
        </p:txBody>
      </p:sp>
      <p:sp>
        <p:nvSpPr>
          <p:cNvPr id="263" name="מציין מיקום תוכן 2"/>
          <p:cNvSpPr txBox="1"/>
          <p:nvPr>
            <p:ph type="body" idx="1"/>
          </p:nvPr>
        </p:nvSpPr>
        <p:spPr>
          <a:xfrm>
            <a:off x="397933" y="1286254"/>
            <a:ext cx="8466667" cy="4950534"/>
          </a:xfrm>
          <a:prstGeom prst="rect">
            <a:avLst/>
          </a:prstGeom>
        </p:spPr>
        <p:txBody>
          <a:bodyPr/>
          <a:lstStyle/>
          <a:p>
            <a:pPr lvl="1" marL="742950" indent="-285750">
              <a:spcBef>
                <a:spcPts val="600"/>
              </a:spcBef>
              <a:defRPr sz="2800"/>
            </a:pPr>
          </a:p>
          <a:p>
            <a:pPr lvl="1" marL="742950" indent="-285750">
              <a:spcBef>
                <a:spcPts val="600"/>
              </a:spcBef>
              <a:defRPr sz="2800"/>
            </a:pPr>
            <a:r>
              <a:t>Recorded Lectures and Tirgulim materials will be provided.  </a:t>
            </a:r>
          </a:p>
          <a:p>
            <a:pPr lvl="1" marL="742950" indent="-285750">
              <a:spcBef>
                <a:spcPts val="600"/>
              </a:spcBef>
              <a:defRPr sz="2800"/>
            </a:pPr>
            <a:r>
              <a:t>Expect an exercise to work on every week.</a:t>
            </a:r>
            <a:br/>
            <a:r>
              <a:t>		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Programming takes time</a:t>
            </a:r>
            <a:r>
              <a:t> </a:t>
            </a:r>
            <a:br/>
            <a:r>
              <a:t>especially if you have little or no prior experience.</a:t>
            </a:r>
          </a:p>
          <a:p>
            <a:pPr>
              <a:spcBef>
                <a:spcPts val="600"/>
              </a:spcBef>
              <a:defRPr b="1" sz="28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An exercise is already online!</a:t>
            </a:r>
          </a:p>
          <a:p>
            <a:pPr lvl="1" marL="742950" indent="-285750">
              <a:spcBef>
                <a:spcPts val="600"/>
              </a:spcBef>
              <a:defRPr sz="2800"/>
            </a:pPr>
            <a:r>
              <a:t>“After the Corona”, teaching will proceed as posted in the HUJI Shnaton </a:t>
            </a:r>
          </a:p>
        </p:txBody>
      </p:sp>
      <p:sp>
        <p:nvSpPr>
          <p:cNvPr id="264" name="מציין מיקום של מספר שקופית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itle 1"/>
          <p:cNvSpPr txBox="1"/>
          <p:nvPr>
            <p:ph type="title"/>
          </p:nvPr>
        </p:nvSpPr>
        <p:spPr>
          <a:xfrm>
            <a:off x="457200" y="274638"/>
            <a:ext cx="8229600" cy="885296"/>
          </a:xfrm>
          <a:prstGeom prst="rect">
            <a:avLst/>
          </a:prstGeom>
        </p:spPr>
        <p:txBody>
          <a:bodyPr/>
          <a:lstStyle/>
          <a:p>
            <a:pPr/>
            <a:r>
              <a:t>Learning How to Use the System</a:t>
            </a:r>
          </a:p>
        </p:txBody>
      </p:sp>
      <p:sp>
        <p:nvSpPr>
          <p:cNvPr id="267" name="Content Placeholder 2"/>
          <p:cNvSpPr txBox="1"/>
          <p:nvPr>
            <p:ph type="body" sz="quarter" idx="1"/>
          </p:nvPr>
        </p:nvSpPr>
        <p:spPr>
          <a:xfrm>
            <a:off x="220140" y="1600200"/>
            <a:ext cx="2150532" cy="4275667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500"/>
              </a:spcBef>
              <a:buSzTx/>
              <a:buNone/>
              <a:defRPr sz="2400"/>
            </a:pPr>
            <a:r>
              <a:t>67100 </a:t>
            </a:r>
            <a:r>
              <a:t>–</a:t>
            </a:r>
            <a:br/>
            <a:r>
              <a:t>SYSTEM INTRODUCTION</a:t>
            </a:r>
            <a:br/>
            <a:r>
              <a:t>FOR CS</a:t>
            </a:r>
          </a:p>
        </p:txBody>
      </p:sp>
      <p:pic>
        <p:nvPicPr>
          <p:cNvPr id="268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70665" y="1507065"/>
            <a:ext cx="6689054" cy="4306965"/>
          </a:xfrm>
          <a:prstGeom prst="rect">
            <a:avLst/>
          </a:prstGeom>
          <a:ln w="12700">
            <a:miter lim="400000"/>
          </a:ln>
        </p:spPr>
      </p:pic>
      <p:sp>
        <p:nvSpPr>
          <p:cNvPr id="2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itle 1"/>
          <p:cNvSpPr txBox="1"/>
          <p:nvPr>
            <p:ph type="title"/>
          </p:nvPr>
        </p:nvSpPr>
        <p:spPr>
          <a:xfrm>
            <a:off x="457200" y="274638"/>
            <a:ext cx="8229600" cy="706329"/>
          </a:xfrm>
          <a:prstGeom prst="rect">
            <a:avLst/>
          </a:prstGeom>
        </p:spPr>
        <p:txBody>
          <a:bodyPr/>
          <a:lstStyle>
            <a:lvl1pPr defTabSz="324611">
              <a:defRPr sz="2840">
                <a:solidFill>
                  <a:srgbClr val="F86764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Tzars</a:t>
            </a:r>
          </a:p>
        </p:txBody>
      </p:sp>
      <p:sp>
        <p:nvSpPr>
          <p:cNvPr id="151" name="Content Placeholder 2"/>
          <p:cNvSpPr txBox="1"/>
          <p:nvPr>
            <p:ph type="body" idx="1"/>
          </p:nvPr>
        </p:nvSpPr>
        <p:spPr>
          <a:xfrm>
            <a:off x="148897" y="1086068"/>
            <a:ext cx="8907517" cy="485754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t>Yaacov Weiss </a:t>
            </a:r>
            <a:r>
              <a:t>–</a:t>
            </a:r>
            <a:r>
              <a:t> Autotest Tsar</a:t>
            </a:r>
          </a:p>
          <a:p>
            <a:pPr lvl="1" marL="742950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t>Write automated tests for exercises, autotest appeals, etc.</a:t>
            </a: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endParaRPr sz="2500"/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r>
              <a:t>Yitzchak Vaknin</a:t>
            </a:r>
            <a:r>
              <a:t>–</a:t>
            </a:r>
            <a:r>
              <a:t> Communications Tsar</a:t>
            </a:r>
          </a:p>
          <a:p>
            <a:pPr lvl="1" marL="742950" indent="-285750">
              <a:lnSpc>
                <a:spcPct val="90000"/>
              </a:lnSpc>
              <a:spcBef>
                <a:spcPts val="600"/>
              </a:spcBef>
              <a:defRPr sz="2500"/>
            </a:pPr>
            <a:r>
              <a:t>Answer course emails, etc.</a:t>
            </a:r>
          </a:p>
          <a:p>
            <a:pPr>
              <a:lnSpc>
                <a:spcPct val="90000"/>
              </a:lnSpc>
              <a:spcBef>
                <a:spcPts val="600"/>
              </a:spcBef>
              <a:defRPr sz="2900"/>
            </a:pPr>
            <a:endParaRPr sz="2500"/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8505418" y="6414760"/>
            <a:ext cx="181382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כותרת 1"/>
          <p:cNvSpPr txBox="1"/>
          <p:nvPr>
            <p:ph type="title"/>
          </p:nvPr>
        </p:nvSpPr>
        <p:spPr>
          <a:xfrm>
            <a:off x="457200" y="274638"/>
            <a:ext cx="8229600" cy="809096"/>
          </a:xfrm>
          <a:prstGeom prst="rect">
            <a:avLst/>
          </a:prstGeom>
        </p:spPr>
        <p:txBody>
          <a:bodyPr/>
          <a:lstStyle>
            <a:lvl1pPr>
              <a:defRPr sz="4300"/>
            </a:lvl1pPr>
          </a:lstStyle>
          <a:p>
            <a:pPr/>
            <a:r>
              <a:t>What to expect</a:t>
            </a:r>
          </a:p>
        </p:txBody>
      </p:sp>
      <p:sp>
        <p:nvSpPr>
          <p:cNvPr id="272" name="מציין מיקום תוכן 2"/>
          <p:cNvSpPr txBox="1"/>
          <p:nvPr>
            <p:ph type="body" idx="1"/>
          </p:nvPr>
        </p:nvSpPr>
        <p:spPr>
          <a:xfrm>
            <a:off x="304800" y="981587"/>
            <a:ext cx="8483600" cy="5283159"/>
          </a:xfrm>
          <a:prstGeom prst="rect">
            <a:avLst/>
          </a:prstGeom>
        </p:spPr>
        <p:txBody>
          <a:bodyPr/>
          <a:lstStyle/>
          <a:p>
            <a:pPr marL="339470" indent="-339470" defTabSz="452627">
              <a:defRPr sz="3168"/>
            </a:pPr>
            <a:r>
              <a:t>A programming exercise (targil) approximately every week; out of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n</a:t>
            </a:r>
            <a:r>
              <a:t> targilim, we will use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n-1</a:t>
            </a:r>
            <a:r>
              <a:t> highest (final targil counts as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2</a:t>
            </a:r>
            <a:r>
              <a:t> targilim)</a:t>
            </a:r>
          </a:p>
          <a:p>
            <a:pPr lvl="1" marL="0" indent="452627" defTabSz="452627">
              <a:spcBef>
                <a:spcPts val="600"/>
              </a:spcBef>
              <a:buSzTx/>
              <a:buNone/>
              <a:defRPr sz="2772"/>
            </a:pPr>
            <a:r>
              <a:t>(50% of final grade)</a:t>
            </a:r>
          </a:p>
          <a:p>
            <a:pPr marL="339470" indent="-339470" defTabSz="452627">
              <a:defRPr sz="3168"/>
            </a:pPr>
            <a:r>
              <a:t>A written exam at the end of the course</a:t>
            </a:r>
          </a:p>
          <a:p>
            <a:pPr lvl="1" marL="0" indent="452627" defTabSz="452627">
              <a:spcBef>
                <a:spcPts val="600"/>
              </a:spcBef>
              <a:buSzTx/>
              <a:buNone/>
              <a:defRPr sz="2772"/>
            </a:pPr>
            <a:r>
              <a:t>(50% of final grade)</a:t>
            </a:r>
          </a:p>
          <a:p>
            <a:pPr marL="339470" indent="-339470" defTabSz="452627">
              <a:defRPr sz="3168"/>
            </a:pPr>
            <a:r>
              <a:t>Must have passing grade (at least 60) in both to pass course</a:t>
            </a:r>
          </a:p>
          <a:p>
            <a:pPr marL="339470" indent="-339470" defTabSz="452627">
              <a:defRPr sz="3168"/>
            </a:pPr>
            <a:r>
              <a:t>Targilim grades tend to be [much] higher than written exam grades, don't be misled</a:t>
            </a:r>
          </a:p>
        </p:txBody>
      </p:sp>
      <p:sp>
        <p:nvSpPr>
          <p:cNvPr id="273" name="מציין מיקום של מספר שקופית 3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itle 1"/>
          <p:cNvSpPr txBox="1"/>
          <p:nvPr>
            <p:ph type="title"/>
          </p:nvPr>
        </p:nvSpPr>
        <p:spPr>
          <a:xfrm>
            <a:off x="457200" y="274638"/>
            <a:ext cx="8229600" cy="988070"/>
          </a:xfrm>
          <a:prstGeom prst="rect">
            <a:avLst/>
          </a:prstGeom>
        </p:spPr>
        <p:txBody>
          <a:bodyPr/>
          <a:lstStyle/>
          <a:p>
            <a:pPr defTabSz="393192">
              <a:defRPr sz="3354"/>
            </a:pPr>
            <a:r>
              <a:t>Info about </a:t>
            </a:r>
            <a:r>
              <a:rPr i="1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rPr>
              <a:t>supervised labs</a:t>
            </a:r>
            <a:r>
              <a:t>, </a:t>
            </a:r>
            <a:r>
              <a:rPr i="1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rPr>
              <a:t>quizzes</a:t>
            </a:r>
            <a:r>
              <a:t>, and </a:t>
            </a:r>
            <a:r>
              <a:rPr i="1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rPr>
              <a:t>magen</a:t>
            </a:r>
          </a:p>
        </p:txBody>
      </p:sp>
      <p:sp>
        <p:nvSpPr>
          <p:cNvPr id="276" name="Content Placeholder 2"/>
          <p:cNvSpPr txBox="1"/>
          <p:nvPr>
            <p:ph type="body" idx="1"/>
          </p:nvPr>
        </p:nvSpPr>
        <p:spPr>
          <a:xfrm>
            <a:off x="457199" y="1310332"/>
            <a:ext cx="8500535" cy="5018519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</a:defRPr>
            </a:pPr>
            <a:r>
              <a:t>Supervised Labs</a:t>
            </a:r>
            <a:r>
              <a:rPr>
                <a:solidFill>
                  <a:srgbClr val="000000"/>
                </a:solidFill>
              </a:rPr>
              <a:t>, 2 hours per week</a:t>
            </a:r>
          </a:p>
          <a:p>
            <a:pPr/>
            <a:r>
              <a:t>Attendance is strongly encouraged (see next slide), but not mandatory</a:t>
            </a:r>
          </a:p>
          <a:p>
            <a:pPr/>
            <a:r>
              <a:t>Small groups of students program with lab support feedback, getting more comfortable with programming and thinking algorithmically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t>Quiz</a:t>
            </a:r>
            <a:r>
              <a:rPr>
                <a:solidFill>
                  <a:srgbClr val="000000"/>
                </a:solidFill>
              </a:rPr>
              <a:t> most weeks, to be completed in Moodle, during supervised lab</a:t>
            </a:r>
          </a:p>
        </p:txBody>
      </p:sp>
      <p:sp>
        <p:nvSpPr>
          <p:cNvPr id="27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Learn By Doing Targilim</a:t>
            </a:r>
          </a:p>
        </p:txBody>
      </p:sp>
      <p:sp>
        <p:nvSpPr>
          <p:cNvPr id="280" name="Content Placeholder 2"/>
          <p:cNvSpPr txBox="1"/>
          <p:nvPr>
            <p:ph type="body" sz="half" idx="1"/>
          </p:nvPr>
        </p:nvSpPr>
        <p:spPr>
          <a:xfrm>
            <a:off x="457200" y="2421466"/>
            <a:ext cx="8229600" cy="2336801"/>
          </a:xfrm>
          <a:prstGeom prst="rect">
            <a:avLst/>
          </a:prstGeom>
          <a:ln w="9525">
            <a:solidFill>
              <a:srgbClr val="000000"/>
            </a:solidFill>
            <a:round/>
          </a:ln>
        </p:spPr>
        <p:txBody>
          <a:bodyPr/>
          <a:lstStyle/>
          <a:p>
            <a:pPr marL="0" indent="0" algn="ctr">
              <a:spcBef>
                <a:spcPts val="1400"/>
              </a:spcBef>
              <a:buSzTx/>
              <a:buNone/>
              <a:defRPr sz="6000"/>
            </a:pPr>
            <a:r>
              <a:t>Learning through Doing</a:t>
            </a:r>
          </a:p>
          <a:p>
            <a:pPr marL="0" indent="0" algn="ctr" rtl="1">
              <a:spcBef>
                <a:spcPts val="1400"/>
              </a:spcBef>
              <a:buSzTx/>
              <a:buNone/>
              <a:defRPr sz="6000"/>
            </a:pPr>
            <a:r>
              <a:rPr>
                <a:latin typeface="+mn-lt"/>
                <a:ea typeface="+mn-ea"/>
                <a:cs typeface="+mn-cs"/>
                <a:sym typeface="Helvetica"/>
              </a:rPr>
              <a:t>למידה מתוך לעשיה</a:t>
            </a:r>
          </a:p>
        </p:txBody>
      </p:sp>
      <p:sp>
        <p:nvSpPr>
          <p:cNvPr id="2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 2"/>
          <p:cNvSpPr txBox="1"/>
          <p:nvPr>
            <p:ph type="title"/>
          </p:nvPr>
        </p:nvSpPr>
        <p:spPr>
          <a:xfrm>
            <a:off x="985837" y="244474"/>
            <a:ext cx="7162801" cy="1922465"/>
          </a:xfrm>
          <a:prstGeom prst="rect">
            <a:avLst/>
          </a:prstGeom>
        </p:spPr>
        <p:txBody>
          <a:bodyPr/>
          <a:lstStyle/>
          <a:p>
            <a:pPr>
              <a:defRPr sz="6000">
                <a:solidFill>
                  <a:srgbClr val="0000CC"/>
                </a:solidFill>
              </a:defRPr>
            </a:pPr>
            <a:r>
              <a:t>On Problem Sets</a:t>
            </a:r>
            <a:br/>
            <a:r>
              <a:t>(and Exams)</a:t>
            </a:r>
          </a:p>
        </p:txBody>
      </p:sp>
      <p:sp>
        <p:nvSpPr>
          <p:cNvPr id="284" name="Rectangle 3"/>
          <p:cNvSpPr txBox="1"/>
          <p:nvPr>
            <p:ph type="body" sz="quarter" idx="1"/>
          </p:nvPr>
        </p:nvSpPr>
        <p:spPr>
          <a:xfrm>
            <a:off x="971599" y="2530027"/>
            <a:ext cx="7162801" cy="1042989"/>
          </a:xfrm>
          <a:prstGeom prst="rect">
            <a:avLst/>
          </a:prstGeom>
          <a:solidFill>
            <a:srgbClr val="FFFF00"/>
          </a:solidFill>
          <a:ln w="9525">
            <a:solidFill>
              <a:srgbClr val="000000"/>
            </a:solidFill>
            <a:miter lim="800000"/>
          </a:ln>
        </p:spPr>
        <p:txBody>
          <a:bodyPr/>
          <a:lstStyle>
            <a:lvl1pPr algn="ctr">
              <a:spcBef>
                <a:spcPts val="1400"/>
              </a:spcBef>
              <a:buSzTx/>
              <a:buNone/>
              <a:defRPr sz="6000"/>
            </a:lvl1pPr>
          </a:lstStyle>
          <a:p>
            <a:pPr/>
            <a:r>
              <a:t>NO COPYING!</a:t>
            </a:r>
          </a:p>
        </p:txBody>
      </p:sp>
      <p:sp>
        <p:nvSpPr>
          <p:cNvPr id="285" name="מציין מיקום של מספר שקופית 1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6" name="Rectangle 3"/>
          <p:cNvSpPr txBox="1"/>
          <p:nvPr/>
        </p:nvSpPr>
        <p:spPr>
          <a:xfrm>
            <a:off x="244893" y="3839716"/>
            <a:ext cx="867791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marL="342900" indent="-342900" algn="ctr" defTabSz="914400">
              <a:spcBef>
                <a:spcPts val="600"/>
              </a:spcBef>
              <a:defRPr sz="2800"/>
            </a:pPr>
            <a:r>
              <a:t>Every student must solve the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targil</a:t>
            </a:r>
            <a:r>
              <a:t> on his own.</a:t>
            </a:r>
          </a:p>
        </p:txBody>
      </p:sp>
      <p:sp>
        <p:nvSpPr>
          <p:cNvPr id="287" name="Text Box 5"/>
          <p:cNvSpPr txBox="1"/>
          <p:nvPr/>
        </p:nvSpPr>
        <p:spPr>
          <a:xfrm>
            <a:off x="1017319" y="4885887"/>
            <a:ext cx="7037353" cy="52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 rtl="1">
              <a:spcBef>
                <a:spcPts val="1600"/>
              </a:spcBef>
              <a:defRPr b="1" sz="2800">
                <a:latin typeface="Book Antiqua"/>
                <a:ea typeface="Book Antiqua"/>
                <a:cs typeface="Book Antiqua"/>
                <a:sym typeface="Book Antiqua"/>
              </a:defRPr>
            </a:pPr>
            <a:r>
              <a:rPr>
                <a:latin typeface="Arial"/>
                <a:ea typeface="Arial"/>
                <a:cs typeface="Arial"/>
                <a:sym typeface="Arial"/>
              </a:rPr>
              <a:t>על כל סטודנט לפתור את התרגיל בעצמו</a:t>
            </a:r>
            <a:r>
              <a:t>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Rectangle 2"/>
          <p:cNvSpPr txBox="1"/>
          <p:nvPr>
            <p:ph type="title"/>
          </p:nvPr>
        </p:nvSpPr>
        <p:spPr>
          <a:xfrm>
            <a:off x="285417" y="533916"/>
            <a:ext cx="8551865" cy="1965787"/>
          </a:xfrm>
          <a:prstGeom prst="rect">
            <a:avLst/>
          </a:prstGeom>
        </p:spPr>
        <p:txBody>
          <a:bodyPr/>
          <a:lstStyle>
            <a:lvl1pPr defTabSz="443484">
              <a:defRPr sz="4268"/>
            </a:lvl1pPr>
          </a:lstStyle>
          <a:p>
            <a:pPr/>
            <a:r>
              <a:t>You are not allowed to be told what to write in a program, or to read someone else’s code.</a:t>
            </a:r>
          </a:p>
        </p:txBody>
      </p:sp>
      <p:pic>
        <p:nvPicPr>
          <p:cNvPr id="290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45200" y="2636911"/>
            <a:ext cx="4432301" cy="4122739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מציין מיקום של מספר שקופית 1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Rectangle 2"/>
          <p:cNvSpPr txBox="1"/>
          <p:nvPr>
            <p:ph type="title"/>
          </p:nvPr>
        </p:nvSpPr>
        <p:spPr>
          <a:xfrm>
            <a:off x="457200" y="274638"/>
            <a:ext cx="8229600" cy="752476"/>
          </a:xfrm>
          <a:prstGeom prst="rect">
            <a:avLst/>
          </a:prstGeom>
        </p:spPr>
        <p:txBody>
          <a:bodyPr/>
          <a:lstStyle/>
          <a:p>
            <a:pPr/>
            <a:r>
              <a:t>What IS Allowed?</a:t>
            </a:r>
          </a:p>
        </p:txBody>
      </p:sp>
      <p:sp>
        <p:nvSpPr>
          <p:cNvPr id="294" name="Rectangle 3"/>
          <p:cNvSpPr txBox="1"/>
          <p:nvPr>
            <p:ph type="body" idx="1"/>
          </p:nvPr>
        </p:nvSpPr>
        <p:spPr>
          <a:xfrm>
            <a:off x="121339" y="1134532"/>
            <a:ext cx="8832162" cy="5612234"/>
          </a:xfrm>
          <a:prstGeom prst="rect">
            <a:avLst/>
          </a:prstGeom>
        </p:spPr>
        <p:txBody>
          <a:bodyPr/>
          <a:lstStyle/>
          <a:p>
            <a:pPr/>
            <a:r>
              <a:t>Discussion is allowed, even encouraged, but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without looking at code!</a:t>
            </a:r>
            <a:endParaRPr b="1">
              <a:latin typeface="+mn-lt"/>
              <a:ea typeface="+mn-ea"/>
              <a:cs typeface="+mn-cs"/>
              <a:sym typeface="Helvetica"/>
            </a:endParaRPr>
          </a:p>
          <a:p>
            <a:pPr lvl="1" marL="742950" indent="-285750">
              <a:spcBef>
                <a:spcPts val="600"/>
              </a:spcBef>
              <a:defRPr b="1" sz="2800">
                <a:latin typeface="+mn-lt"/>
                <a:ea typeface="+mn-ea"/>
                <a:cs typeface="+mn-cs"/>
                <a:sym typeface="Helvetica"/>
              </a:defRPr>
            </a:pPr>
            <a:r>
              <a:t>You are required to list students you discussed an ex with (in comment at top of main file of each exercise)</a:t>
            </a:r>
          </a:p>
          <a:p>
            <a:pPr/>
            <a:r>
              <a:t>How do you know if you are doing something wrong?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If you are looking at someone else’s code or someone is looking at yours, this is definitely not allowed</a:t>
            </a:r>
            <a:endParaRPr i="1">
              <a:latin typeface="+mn-lt"/>
              <a:ea typeface="+mn-ea"/>
              <a:cs typeface="+mn-cs"/>
              <a:sym typeface="Helvetica"/>
            </a:endParaRPr>
          </a:p>
          <a:p>
            <a:pPr/>
            <a:r>
              <a:t>If someone copies from you, </a:t>
            </a:r>
            <a:r>
              <a:rPr b="1">
                <a:latin typeface="+mn-lt"/>
                <a:ea typeface="+mn-ea"/>
                <a:cs typeface="+mn-cs"/>
                <a:sym typeface="Helvetica"/>
              </a:rPr>
              <a:t>both of you</a:t>
            </a:r>
            <a:r>
              <a:t> are responsible!</a:t>
            </a:r>
          </a:p>
        </p:txBody>
      </p:sp>
      <p:sp>
        <p:nvSpPr>
          <p:cNvPr id="295" name="מציין מיקום של מספר שקופית 1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 2"/>
          <p:cNvSpPr txBox="1"/>
          <p:nvPr>
            <p:ph type="title"/>
          </p:nvPr>
        </p:nvSpPr>
        <p:spPr>
          <a:xfrm>
            <a:off x="436562" y="390525"/>
            <a:ext cx="8455026" cy="1143000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IF SOMEONE COPIES FROM YOU,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BOTH</a:t>
            </a:r>
            <a:r>
              <a:t> OF YOU ARE RESPONSIBLE!</a:t>
            </a:r>
          </a:p>
        </p:txBody>
      </p:sp>
      <p:pic>
        <p:nvPicPr>
          <p:cNvPr id="298" name="Picture 3" descr="Picture 3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2213" y="1981200"/>
            <a:ext cx="4360863" cy="4064000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Jupyter presentations"/>
          <p:cNvSpPr txBox="1"/>
          <p:nvPr>
            <p:ph type="title"/>
          </p:nvPr>
        </p:nvSpPr>
        <p:spPr>
          <a:xfrm>
            <a:off x="457200" y="44548"/>
            <a:ext cx="8229600" cy="757638"/>
          </a:xfrm>
          <a:prstGeom prst="rect">
            <a:avLst/>
          </a:prstGeom>
        </p:spPr>
        <p:txBody>
          <a:bodyPr/>
          <a:lstStyle>
            <a:lvl1pPr defTabSz="320038">
              <a:defRPr sz="3000">
                <a:solidFill>
                  <a:srgbClr val="EF2738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Jupyter presentations</a:t>
            </a:r>
          </a:p>
        </p:txBody>
      </p:sp>
      <p:sp>
        <p:nvSpPr>
          <p:cNvPr id="302" name="During the course we’ll use presentations written with a tool called [The Jupyter Notebook](http://jupyter.org/)…"/>
          <p:cNvSpPr txBox="1"/>
          <p:nvPr>
            <p:ph type="body" idx="1"/>
          </p:nvPr>
        </p:nvSpPr>
        <p:spPr>
          <a:xfrm>
            <a:off x="457200" y="637379"/>
            <a:ext cx="8229600" cy="5583242"/>
          </a:xfrm>
          <a:prstGeom prst="rect">
            <a:avLst/>
          </a:prstGeom>
        </p:spPr>
        <p:txBody>
          <a:bodyPr/>
          <a:lstStyle/>
          <a:p>
            <a:pPr marL="216027" indent="-216027" defTabSz="288036">
              <a:spcBef>
                <a:spcPts val="400"/>
              </a:spcBef>
              <a:defRPr sz="2100"/>
            </a:pPr>
            <a:r>
              <a:t>During the course we’ll use presentations written with a tool called [The Jupyter Notebook](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http://jupyter.org/</a:t>
            </a:r>
            <a:r>
              <a:t>) </a:t>
            </a:r>
            <a:r>
              <a:rPr sz="1600"/>
              <a:t>(מחברת יופיטר)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It runs code interactively (interpreter!),encourages focusing on each detail along the lecture, by a lot of related practice code.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- The sources will be online 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[website](http://www.cs.huji.ac.il/~intro2cs2)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- you can run it yourselves in several ways: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- packaged with WinPython (click the jupyter icon in the  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  winpython directory)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- On the linux machines run `jupyter notebook`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- Can be easily [installed](http://jupyter.org/install.html) in       other distributions of linux.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 - Run them on [Google cloud](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https://colab.research.google.com</a:t>
            </a:r>
            <a:r>
              <a:t>)</a:t>
            </a:r>
          </a:p>
          <a:p>
            <a:pPr marL="216027" indent="-216027" defTabSz="288036">
              <a:spcBef>
                <a:spcPts val="400"/>
              </a:spcBef>
              <a:defRPr sz="2100"/>
            </a:pPr>
            <a:r>
              <a:t>or with anaconda distribution on windows/mac/…</a:t>
            </a:r>
          </a:p>
        </p:txBody>
      </p:sp>
      <p:sp>
        <p:nvSpPr>
          <p:cNvPr id="303" name="Slide Number"/>
          <p:cNvSpPr txBox="1"/>
          <p:nvPr>
            <p:ph type="sldNum" sz="quarter" idx="2"/>
          </p:nvPr>
        </p:nvSpPr>
        <p:spPr>
          <a:xfrm>
            <a:off x="8428179" y="6414761"/>
            <a:ext cx="258622" cy="2483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/>
          <p:cNvSpPr txBox="1"/>
          <p:nvPr>
            <p:ph type="title"/>
          </p:nvPr>
        </p:nvSpPr>
        <p:spPr>
          <a:xfrm>
            <a:off x="457200" y="119855"/>
            <a:ext cx="8229600" cy="1174133"/>
          </a:xfrm>
          <a:prstGeom prst="rect">
            <a:avLst/>
          </a:prstGeom>
        </p:spPr>
        <p:txBody>
          <a:bodyPr/>
          <a:lstStyle>
            <a:lvl1pPr defTabSz="214884">
              <a:defRPr sz="48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Computer Science</a:t>
            </a:r>
          </a:p>
        </p:txBody>
      </p:sp>
      <p:sp>
        <p:nvSpPr>
          <p:cNvPr id="155" name="Content Placeholder 2"/>
          <p:cNvSpPr txBox="1"/>
          <p:nvPr>
            <p:ph type="body" idx="1"/>
          </p:nvPr>
        </p:nvSpPr>
        <p:spPr>
          <a:xfrm>
            <a:off x="203200" y="1279152"/>
            <a:ext cx="8636000" cy="5116443"/>
          </a:xfrm>
          <a:prstGeom prst="rect">
            <a:avLst/>
          </a:prstGeom>
        </p:spPr>
        <p:txBody>
          <a:bodyPr/>
          <a:lstStyle/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/>
            </a:pPr>
            <a:r>
              <a:t>Computers and programming are tools,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300"/>
              </a:spcBef>
              <a:buSzTx/>
              <a:buNone/>
              <a:defRPr sz="3069"/>
            </a:pPr>
          </a:p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/>
            </a:pPr>
            <a:r>
              <a:t>Science however is not about tools, although it studies how to use them. 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300"/>
              </a:spcBef>
              <a:buSzTx/>
              <a:buNone/>
              <a:defRPr sz="3069"/>
            </a:pPr>
          </a:p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/>
            </a:pPr>
            <a:r>
              <a:t>It is about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what to do </a:t>
            </a:r>
            <a:r>
              <a:t>with what we find out.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300"/>
              </a:spcBef>
              <a:buSzTx/>
              <a:buNone/>
              <a:defRPr sz="3069"/>
            </a:pPr>
          </a:p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>
                <a:solidFill>
                  <a:srgbClr val="E41E41"/>
                </a:solidFill>
                <a:latin typeface="Times"/>
                <a:ea typeface="Times"/>
                <a:cs typeface="Times"/>
                <a:sym typeface="Times"/>
              </a:defRPr>
            </a:pPr>
            <a:r>
              <a:t>CS</a:t>
            </a:r>
            <a:r>
              <a:rPr>
                <a:solidFill>
                  <a:srgbClr val="000000"/>
                </a:solidFill>
                <a:latin typeface="+mj-lt"/>
                <a:ea typeface="+mj-ea"/>
                <a:cs typeface="+mj-cs"/>
                <a:sym typeface="Calibri"/>
              </a:rPr>
              <a:t> is not about computers, nor programming,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/>
            </a:pPr>
            <a:r>
              <a:t>It is about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solving problems</a:t>
            </a:r>
            <a:r>
              <a:t>.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400"/>
              </a:spcBef>
              <a:buSzTx/>
              <a:buNone/>
              <a:defRPr sz="2277"/>
            </a:pPr>
            <a:r>
              <a:t>It is the science of algorithms</a:t>
            </a:r>
            <a:endParaRPr sz="2079"/>
          </a:p>
          <a:p>
            <a:pPr marL="0" indent="0" defTabSz="403924">
              <a:lnSpc>
                <a:spcPct val="72000"/>
              </a:lnSpc>
              <a:spcBef>
                <a:spcPts val="300"/>
              </a:spcBef>
              <a:buSzTx/>
              <a:buNone/>
              <a:defRPr sz="2772"/>
            </a:pPr>
          </a:p>
          <a:p>
            <a:pPr marL="0" indent="0" defTabSz="403924">
              <a:lnSpc>
                <a:spcPct val="72000"/>
              </a:lnSpc>
              <a:spcBef>
                <a:spcPts val="100"/>
              </a:spcBef>
              <a:buSzTx/>
              <a:buNone/>
              <a:defRPr i="1" sz="197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How to solve a problem, by Richard Feynman (Nobel in physics, 1965)  ?</a:t>
            </a:r>
          </a:p>
          <a:p>
            <a:pPr marL="0" indent="0" defTabSz="403924">
              <a:lnSpc>
                <a:spcPct val="72000"/>
              </a:lnSpc>
              <a:spcBef>
                <a:spcPts val="300"/>
              </a:spcBef>
              <a:buSzTx/>
              <a:buNone/>
              <a:defRPr i="1" sz="1979">
                <a:latin typeface="Trebuchet MS"/>
                <a:ea typeface="Trebuchet MS"/>
                <a:cs typeface="Trebuchet MS"/>
                <a:sym typeface="Trebuchet MS"/>
              </a:defRPr>
            </a:pPr>
          </a:p>
          <a:p>
            <a:pPr marL="0" indent="0" defTabSz="403924">
              <a:lnSpc>
                <a:spcPct val="72000"/>
              </a:lnSpc>
              <a:spcBef>
                <a:spcPts val="100"/>
              </a:spcBef>
              <a:buSzTx/>
              <a:buNone/>
              <a:defRPr i="1" sz="197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Define the problem</a:t>
            </a:r>
          </a:p>
          <a:p>
            <a:pPr marL="0" indent="0" defTabSz="403924">
              <a:lnSpc>
                <a:spcPct val="72000"/>
              </a:lnSpc>
              <a:spcBef>
                <a:spcPts val="100"/>
              </a:spcBef>
              <a:buSzTx/>
              <a:buNone/>
              <a:defRPr i="1" sz="197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Think hard</a:t>
            </a:r>
          </a:p>
          <a:p>
            <a:pPr marL="0" indent="0" defTabSz="403924">
              <a:lnSpc>
                <a:spcPct val="72000"/>
              </a:lnSpc>
              <a:spcBef>
                <a:spcPts val="100"/>
              </a:spcBef>
              <a:buSzTx/>
              <a:buNone/>
              <a:defRPr i="1" sz="1979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Write the results</a:t>
            </a:r>
          </a:p>
        </p:txBody>
      </p:sp>
      <p:sp>
        <p:nvSpPr>
          <p:cNvPr id="156" name="Slide Number Placeholder 4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itle 1"/>
          <p:cNvSpPr txBox="1"/>
          <p:nvPr>
            <p:ph type="title"/>
          </p:nvPr>
        </p:nvSpPr>
        <p:spPr>
          <a:xfrm>
            <a:off x="457200" y="55364"/>
            <a:ext cx="8229600" cy="786013"/>
          </a:xfrm>
          <a:prstGeom prst="rect">
            <a:avLst/>
          </a:prstGeom>
        </p:spPr>
        <p:txBody>
          <a:bodyPr/>
          <a:lstStyle>
            <a:lvl1pPr defTabSz="286663">
              <a:defRPr sz="31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Problem solutions</a:t>
            </a:r>
          </a:p>
        </p:txBody>
      </p:sp>
      <p:sp>
        <p:nvSpPr>
          <p:cNvPr id="159" name="Content Placeholder 2"/>
          <p:cNvSpPr txBox="1"/>
          <p:nvPr>
            <p:ph type="body" idx="1"/>
          </p:nvPr>
        </p:nvSpPr>
        <p:spPr>
          <a:xfrm>
            <a:off x="457200" y="984250"/>
            <a:ext cx="8229600" cy="5683250"/>
          </a:xfrm>
          <a:prstGeom prst="rect">
            <a:avLst/>
          </a:prstGeom>
        </p:spPr>
        <p:txBody>
          <a:bodyPr/>
          <a:lstStyle/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Problem solutions have a kind of general sequence format (or better have one):</a:t>
            </a:r>
          </a:p>
          <a:p>
            <a:pPr marL="0" indent="0" defTabSz="443483">
              <a:lnSpc>
                <a:spcPct val="90000"/>
              </a:lnSpc>
              <a:defRPr sz="2900"/>
            </a:pPr>
          </a:p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-1</a:t>
            </a:r>
            <a:r>
              <a:rPr baseline="29938"/>
              <a:t>st</a:t>
            </a:r>
            <a:r>
              <a:t>   do this</a:t>
            </a:r>
          </a:p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-2</a:t>
            </a:r>
            <a:r>
              <a:rPr baseline="29938"/>
              <a:t>nd</a:t>
            </a:r>
            <a:r>
              <a:t>  do that</a:t>
            </a:r>
          </a:p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…</a:t>
            </a:r>
          </a:p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-n</a:t>
            </a:r>
            <a:r>
              <a:rPr baseline="29938"/>
              <a:t>th</a:t>
            </a:r>
            <a:r>
              <a:t>   that’s it</a:t>
            </a:r>
          </a:p>
          <a:p>
            <a:pPr marL="0" indent="0" defTabSz="443483">
              <a:lnSpc>
                <a:spcPct val="90000"/>
              </a:lnSpc>
              <a:spcBef>
                <a:spcPts val="600"/>
              </a:spcBef>
              <a:buSzTx/>
              <a:buNone/>
              <a:defRPr sz="2900"/>
            </a:pPr>
            <a:r>
              <a:t> </a:t>
            </a:r>
          </a:p>
          <a:p>
            <a:pPr marL="0" indent="0" defTabSz="443483">
              <a:lnSpc>
                <a:spcPct val="110000"/>
              </a:lnSpc>
              <a:spcBef>
                <a:spcPts val="600"/>
              </a:spcBef>
              <a:buSzTx/>
              <a:buNone/>
              <a:defRPr sz="2900"/>
            </a:pPr>
            <a:r>
              <a:t>such a sequence is called an </a:t>
            </a:r>
            <a:r>
              <a:rPr i="1">
                <a:latin typeface="+mn-lt"/>
                <a:ea typeface="+mn-ea"/>
                <a:cs typeface="+mn-cs"/>
                <a:sym typeface="Helvetica"/>
              </a:rPr>
              <a:t>algorithm</a:t>
            </a:r>
            <a:r>
              <a:t>: a set of rules to be followed in a problem-solving process.</a:t>
            </a:r>
          </a:p>
          <a:p>
            <a:pPr marL="0" indent="0" defTabSz="443483">
              <a:lnSpc>
                <a:spcPct val="110000"/>
              </a:lnSpc>
              <a:spcBef>
                <a:spcPts val="500"/>
              </a:spcBef>
              <a:buSzTx/>
              <a:buNone/>
              <a:defRPr sz="2300"/>
            </a:pPr>
            <a:r>
              <a:t>(here in an almost natural language )</a:t>
            </a:r>
          </a:p>
        </p:txBody>
      </p:sp>
      <p:sp>
        <p:nvSpPr>
          <p:cNvPr id="160" name="Slide Number Placeholder 5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le 1"/>
          <p:cNvSpPr txBox="1"/>
          <p:nvPr>
            <p:ph type="title"/>
          </p:nvPr>
        </p:nvSpPr>
        <p:spPr>
          <a:xfrm>
            <a:off x="457200" y="55265"/>
            <a:ext cx="8229600" cy="832150"/>
          </a:xfrm>
          <a:prstGeom prst="rect">
            <a:avLst/>
          </a:prstGeom>
        </p:spPr>
        <p:txBody>
          <a:bodyPr/>
          <a:lstStyle>
            <a:lvl1pPr defTabSz="319308">
              <a:defRPr sz="3300"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Translations lane</a:t>
            </a:r>
          </a:p>
        </p:txBody>
      </p:sp>
      <p:sp>
        <p:nvSpPr>
          <p:cNvPr id="163" name="Content Placeholder 2"/>
          <p:cNvSpPr txBox="1"/>
          <p:nvPr>
            <p:ph type="body" idx="1"/>
          </p:nvPr>
        </p:nvSpPr>
        <p:spPr>
          <a:xfrm>
            <a:off x="457200" y="887411"/>
            <a:ext cx="8229600" cy="5970592"/>
          </a:xfrm>
          <a:prstGeom prst="rect">
            <a:avLst/>
          </a:prstGeom>
        </p:spPr>
        <p:txBody>
          <a:bodyPr/>
          <a:lstStyle/>
          <a:p>
            <a:pPr marL="336040" indent="-336040" defTabSz="448055">
              <a:defRPr sz="3100"/>
            </a:pPr>
            <a:r>
              <a:t>Breakfast</a:t>
            </a:r>
          </a:p>
          <a:p>
            <a:pPr marL="336040" indent="-336040" defTabSz="448055">
              <a:defRPr i="1" sz="31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Read the problem</a:t>
            </a:r>
          </a:p>
          <a:p>
            <a:pPr marL="336040" indent="-336040" defTabSz="448055">
              <a:defRPr i="1" sz="31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Create an Algorithm</a:t>
            </a:r>
          </a:p>
          <a:p>
            <a:pPr marL="336040" indent="-336040" defTabSz="448055">
              <a:defRPr i="1" sz="31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Program it in a ‘high level’ language</a:t>
            </a:r>
          </a:p>
          <a:p>
            <a:pPr marL="0" indent="0" defTabSz="448055">
              <a:buSzTx/>
              <a:buNone/>
              <a:defRPr i="1" sz="31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</a:p>
          <a:p>
            <a:pPr marL="0" indent="0" defTabSz="448055">
              <a:buSzTx/>
              <a:buNone/>
              <a:defRPr i="1" sz="3100">
                <a:latin typeface="+mn-lt"/>
                <a:ea typeface="+mn-ea"/>
                <a:cs typeface="+mn-cs"/>
                <a:sym typeface="Helvetica"/>
              </a:defRPr>
            </a:pPr>
            <a:r>
              <a:t>Machine part </a:t>
            </a:r>
            <a:r>
              <a:rPr sz="1900"/>
              <a:t>(metalic smart dumm kopf)</a:t>
            </a:r>
          </a:p>
          <a:p>
            <a:pPr marL="336040" indent="-336040" defTabSz="448055">
              <a:defRPr sz="3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Translate prev program to a low-level language (assembly/byte code)</a:t>
            </a:r>
          </a:p>
          <a:p>
            <a:pPr marL="336040" indent="-336040" defTabSz="448055">
              <a:defRPr sz="3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Translate prev program to machine language</a:t>
            </a:r>
          </a:p>
          <a:p>
            <a:pPr marL="336040" indent="-336040" defTabSz="448055">
              <a:defRPr sz="3000"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Run it</a:t>
            </a:r>
          </a:p>
        </p:txBody>
      </p:sp>
      <p:sp>
        <p:nvSpPr>
          <p:cNvPr id="164" name="Slide Number Placeholder 4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1"/>
          <p:cNvSpPr txBox="1"/>
          <p:nvPr>
            <p:ph type="title"/>
          </p:nvPr>
        </p:nvSpPr>
        <p:spPr>
          <a:xfrm>
            <a:off x="457200" y="274637"/>
            <a:ext cx="8229600" cy="1143004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rgbClr val="F63733"/>
                </a:solidFill>
                <a:latin typeface="Segoe Print"/>
                <a:ea typeface="Segoe Print"/>
                <a:cs typeface="Segoe Print"/>
                <a:sym typeface="Segoe Print"/>
              </a:defRPr>
            </a:lvl1pPr>
          </a:lstStyle>
          <a:p>
            <a:pPr/>
            <a:r>
              <a:t>This course</a:t>
            </a:r>
          </a:p>
        </p:txBody>
      </p:sp>
      <p:sp>
        <p:nvSpPr>
          <p:cNvPr id="167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During this course:</a:t>
            </a:r>
          </a:p>
          <a:p>
            <a:pPr/>
          </a:p>
          <a:p>
            <a:pPr/>
            <a:r>
              <a:t>we’ll learn how to write programs that realize algorithms that solve problems…</a:t>
            </a:r>
          </a:p>
          <a:p>
            <a:pPr/>
          </a:p>
          <a:p>
            <a:pPr/>
            <a:r>
              <a:t>study some important subjects and algorithms</a:t>
            </a:r>
          </a:p>
        </p:txBody>
      </p:sp>
      <p:sp>
        <p:nvSpPr>
          <p:cNvPr id="168" name="Slide Number Placeholder 4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1"/>
          <p:cNvSpPr txBox="1"/>
          <p:nvPr>
            <p:ph type="title"/>
          </p:nvPr>
        </p:nvSpPr>
        <p:spPr>
          <a:xfrm>
            <a:off x="685800" y="758973"/>
            <a:ext cx="7772400" cy="2841477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0000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Computational problems</a:t>
            </a:r>
            <a:br/>
          </a:p>
        </p:txBody>
      </p:sp>
      <p:sp>
        <p:nvSpPr>
          <p:cNvPr id="171" name="Subtitle 2"/>
          <p:cNvSpPr txBox="1"/>
          <p:nvPr>
            <p:ph type="body" sz="half" idx="1"/>
          </p:nvPr>
        </p:nvSpPr>
        <p:spPr>
          <a:xfrm>
            <a:off x="1809202" y="2523676"/>
            <a:ext cx="5657357" cy="3091776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2" name="Content Placeholder 3" descr="Content Placeholder 3"/>
          <p:cNvPicPr>
            <a:picLocks noChangeAspect="1"/>
          </p:cNvPicPr>
          <p:nvPr/>
        </p:nvPicPr>
        <p:blipFill>
          <a:blip r:embed="rId2">
            <a:extLst/>
          </a:blip>
          <a:srcRect l="0" t="1083" r="0" b="1083"/>
          <a:stretch>
            <a:fillRect/>
          </a:stretch>
        </p:blipFill>
        <p:spPr>
          <a:xfrm>
            <a:off x="1922659" y="2576717"/>
            <a:ext cx="5430377" cy="2985661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 Placeholder 7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le 1"/>
          <p:cNvSpPr txBox="1"/>
          <p:nvPr>
            <p:ph type="title"/>
          </p:nvPr>
        </p:nvSpPr>
        <p:spPr>
          <a:xfrm>
            <a:off x="457200" y="134935"/>
            <a:ext cx="8229600" cy="1479455"/>
          </a:xfrm>
          <a:prstGeom prst="rect">
            <a:avLst/>
          </a:prstGeom>
        </p:spPr>
        <p:txBody>
          <a:bodyPr/>
          <a:lstStyle/>
          <a:p>
            <a:pPr defTabSz="310895">
              <a:defRPr sz="3600">
                <a:solidFill>
                  <a:srgbClr val="F5282C"/>
                </a:solidFill>
                <a:latin typeface="Segoe Print"/>
                <a:ea typeface="Segoe Print"/>
                <a:cs typeface="Segoe Print"/>
                <a:sym typeface="Segoe Print"/>
              </a:defRPr>
            </a:pPr>
            <a:r>
              <a:t>Problems Types Examples </a:t>
            </a:r>
            <a:br/>
            <a:r>
              <a:rPr sz="2400">
                <a:solidFill>
                  <a:srgbClr val="000000"/>
                </a:solidFill>
              </a:rPr>
              <a:t>given a positive integer (n)</a:t>
            </a:r>
          </a:p>
        </p:txBody>
      </p:sp>
      <p:sp>
        <p:nvSpPr>
          <p:cNvPr id="176" name="Content Placeholder 2"/>
          <p:cNvSpPr txBox="1"/>
          <p:nvPr>
            <p:ph type="body" idx="1"/>
          </p:nvPr>
        </p:nvSpPr>
        <p:spPr>
          <a:xfrm>
            <a:off x="457200" y="1682699"/>
            <a:ext cx="8229600" cy="5038777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i="1" sz="30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Decision </a:t>
            </a:r>
            <a:r>
              <a:rPr>
                <a:solidFill>
                  <a:srgbClr val="000000"/>
                </a:solidFill>
              </a:rPr>
              <a:t>problem(primality):</a:t>
            </a:r>
          </a:p>
          <a:p>
            <a:pPr marL="0" indent="0">
              <a:spcBef>
                <a:spcPts val="500"/>
              </a:spcBef>
              <a:buSzTx/>
              <a:buNone/>
              <a:defRPr i="1" sz="2400">
                <a:latin typeface="+mn-lt"/>
                <a:ea typeface="+mn-ea"/>
                <a:cs typeface="+mn-cs"/>
                <a:sym typeface="Helvetica"/>
              </a:defRPr>
            </a:pPr>
            <a:r>
              <a:t>determine if n is prime. </a:t>
            </a:r>
          </a:p>
          <a:p>
            <a:pPr marL="0" indent="0">
              <a:buSzTx/>
              <a:buNone/>
              <a:defRPr i="1" sz="30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Function </a:t>
            </a:r>
            <a:r>
              <a:rPr>
                <a:solidFill>
                  <a:srgbClr val="000000"/>
                </a:solidFill>
              </a:rPr>
              <a:t>problem (factoring) : </a:t>
            </a:r>
          </a:p>
          <a:p>
            <a:pPr marL="0" indent="0">
              <a:spcBef>
                <a:spcPts val="500"/>
              </a:spcBef>
              <a:buSzTx/>
              <a:buNone/>
              <a:defRPr i="1" sz="2400">
                <a:latin typeface="+mn-lt"/>
                <a:ea typeface="+mn-ea"/>
                <a:cs typeface="+mn-cs"/>
                <a:sym typeface="Helvetica"/>
              </a:defRPr>
            </a:pPr>
            <a:r>
              <a:t>find a prime factor of n .</a:t>
            </a:r>
          </a:p>
          <a:p>
            <a:pPr marL="0" indent="0">
              <a:buSzTx/>
              <a:buNone/>
              <a:defRPr i="1" sz="30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Search</a:t>
            </a:r>
            <a:r>
              <a:rPr>
                <a:solidFill>
                  <a:srgbClr val="000000"/>
                </a:solidFill>
              </a:rPr>
              <a:t> problem: </a:t>
            </a:r>
          </a:p>
          <a:p>
            <a:pPr marL="0" indent="0">
              <a:spcBef>
                <a:spcPts val="500"/>
              </a:spcBef>
              <a:buSzTx/>
              <a:buNone/>
              <a:defRPr i="1" sz="2400">
                <a:latin typeface="+mn-lt"/>
                <a:ea typeface="+mn-ea"/>
                <a:cs typeface="+mn-cs"/>
                <a:sym typeface="Helvetica"/>
              </a:defRPr>
            </a:pPr>
            <a:r>
              <a:t>find all prime factors of n.</a:t>
            </a:r>
          </a:p>
          <a:p>
            <a:pPr marL="0" indent="0">
              <a:buSzTx/>
              <a:buNone/>
              <a:defRPr i="1" sz="30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Counting</a:t>
            </a:r>
            <a:r>
              <a:rPr>
                <a:solidFill>
                  <a:srgbClr val="000000"/>
                </a:solidFill>
              </a:rPr>
              <a:t> problem:</a:t>
            </a:r>
          </a:p>
          <a:p>
            <a:pPr marL="0" indent="0">
              <a:spcBef>
                <a:spcPts val="500"/>
              </a:spcBef>
              <a:buSzTx/>
              <a:buNone/>
              <a:defRPr i="1" sz="2400">
                <a:latin typeface="+mn-lt"/>
                <a:ea typeface="+mn-ea"/>
                <a:cs typeface="+mn-cs"/>
                <a:sym typeface="Helvetica"/>
              </a:defRPr>
            </a:pPr>
            <a:r>
              <a:t>Count the number of  prime factors of  n.</a:t>
            </a:r>
          </a:p>
          <a:p>
            <a:pPr marL="0" indent="0">
              <a:buSzTx/>
              <a:buNone/>
              <a:defRPr i="1" sz="3000">
                <a:solidFill>
                  <a:srgbClr val="FF0000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t>Optimization</a:t>
            </a:r>
            <a:r>
              <a:rPr>
                <a:solidFill>
                  <a:srgbClr val="000000"/>
                </a:solidFill>
              </a:rPr>
              <a:t> problem : </a:t>
            </a:r>
            <a:r>
              <a:rPr sz="2400">
                <a:solidFill>
                  <a:srgbClr val="000000"/>
                </a:solidFill>
              </a:rPr>
              <a:t>find the "best possible" solution among all solutions of a search problem.</a:t>
            </a:r>
          </a:p>
        </p:txBody>
      </p:sp>
      <p:sp>
        <p:nvSpPr>
          <p:cNvPr id="177" name="Slide Number Placeholder 4"/>
          <p:cNvSpPr txBox="1"/>
          <p:nvPr>
            <p:ph type="sldNum" sz="quarter" idx="2"/>
          </p:nvPr>
        </p:nvSpPr>
        <p:spPr>
          <a:xfrm>
            <a:off x="8505422" y="6414762"/>
            <a:ext cx="181379" cy="24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